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2" r:id="rId10"/>
    <p:sldId id="264" r:id="rId11"/>
    <p:sldId id="267" r:id="rId12"/>
    <p:sldId id="265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43EA5-31EF-42B1-BDDD-CCA72E783437}" type="datetimeFigureOut">
              <a:rPr lang="tr-TR" smtClean="0"/>
              <a:pPr/>
              <a:t>27.04.2022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70712-D30E-40C6-A117-BFF4374EC1D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0712-D30E-40C6-A117-BFF4374EC1D9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3DB59A2-8239-4697-AE41-8A84F1A022FA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FB05-A37D-41F8-859A-E18D683C33DA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83100-7FE2-481E-B188-48D9C9F5E083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98DD-735A-4F8A-8E83-3BCB90F9E1CB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783C70E-492A-446E-AF76-BF796DD7E5F5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BD67-1828-48CB-BFDE-04A27DA9BCEB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FE7D-B793-4461-9732-2ACAA8FFD447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6E12-7982-4D54-BC9A-2A5EDDB9C665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8A42-D8C2-4B8D-89F9-0E0B86684397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610-1048-4A8C-99B9-F0A5588CAD79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69AC3-4E81-451E-AA7F-4872EDE79D1D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85BDF4-D27B-4032-AF41-9644C13DB427}" type="datetime1">
              <a:rPr lang="tr-TR" smtClean="0"/>
              <a:pPr/>
              <a:t>27.04.2022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71538" y="3886200"/>
            <a:ext cx="7215238" cy="990600"/>
          </a:xfrm>
        </p:spPr>
        <p:txBody>
          <a:bodyPr>
            <a:normAutofit fontScale="90000"/>
          </a:bodyPr>
          <a:lstStyle/>
          <a:p>
            <a:r>
              <a:rPr lang="tr-TR" sz="2900" b="1" dirty="0" smtClean="0">
                <a:solidFill>
                  <a:srgbClr val="FF0000"/>
                </a:solidFill>
              </a:rPr>
              <a:t>MESLEKİ EĞİTİM MERKEZİ TANITIMI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4000" b="1" dirty="0" smtClean="0">
                <a:solidFill>
                  <a:srgbClr val="FF0000"/>
                </a:solidFill>
              </a:rPr>
              <a:t>(MEMP)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OSMAN DÜŞÜNGEL MESLEKİ EĞİTİM MERKEZİ MÜDÜRLÜĞÜ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KAYSERİ 2022</a:t>
            </a:r>
            <a:endParaRPr lang="tr-TR" b="1" dirty="0">
              <a:solidFill>
                <a:schemeClr val="tx1"/>
              </a:solidFill>
            </a:endParaRPr>
          </a:p>
        </p:txBody>
      </p:sp>
      <p:pic>
        <p:nvPicPr>
          <p:cNvPr id="4" name="3 Resim" descr="ODMEM LOGO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642918"/>
            <a:ext cx="2500330" cy="260101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2071678"/>
            <a:ext cx="8358246" cy="37856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Calibri" pitchFamily="34" charset="0"/>
                <a:cs typeface="Calibri" pitchFamily="34" charset="0"/>
              </a:rPr>
              <a:t>Çırak ve Stajyere işveren tarafından, okul ile sözleşme imzalanmak şartı ile çalışılmış aydan sonra ki ayın ilk haftası içerisinde güncel asgari ücret miktarının:</a:t>
            </a:r>
          </a:p>
          <a:p>
            <a:pPr algn="just"/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2400" dirty="0" smtClean="0">
                <a:latin typeface="Calibri" pitchFamily="34" charset="0"/>
                <a:cs typeface="Calibri" pitchFamily="34" charset="0"/>
              </a:rPr>
              <a:t>Mesleki Eğitim Merkezlerinde ve MEMP Uygulayan Okullarda  Okuyan Çıraklar(9,10,11.sınıflar) için %30’undan, Kalfalar (12.sınıflar) için %50’sinden,</a:t>
            </a:r>
          </a:p>
          <a:p>
            <a:pPr algn="just"/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2400" dirty="0" smtClean="0">
                <a:latin typeface="Calibri" pitchFamily="34" charset="0"/>
                <a:cs typeface="Calibri" pitchFamily="34" charset="0"/>
              </a:rPr>
              <a:t>Mesleki ve Teknik Anadolu Lisesinde okuyan Stajyerler için %30’undan az olmamak üzere banka aracılığı ile ödenen ücrettir. </a:t>
            </a:r>
          </a:p>
        </p:txBody>
      </p:sp>
      <p:sp>
        <p:nvSpPr>
          <p:cNvPr id="5" name="4 Dikdörtgen"/>
          <p:cNvSpPr/>
          <p:nvPr/>
        </p:nvSpPr>
        <p:spPr>
          <a:xfrm>
            <a:off x="428596" y="1214422"/>
            <a:ext cx="82868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Öğrenci Maaşı Nedir?</a:t>
            </a:r>
            <a:endParaRPr lang="tr-TR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28596" y="1214422"/>
            <a:ext cx="82868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Öğrenci Maaşı Minimum Miktarı Nedir?</a:t>
            </a:r>
            <a:endParaRPr lang="tr-TR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928662" y="2071678"/>
          <a:ext cx="750099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2643206"/>
                <a:gridCol w="178595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Okul Türü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Öğrenci Türü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Minimum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Maaş Miktarı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31556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Mesleki Eğitim Merkezi 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ve Diğer Mesleki Okullardaki MEMP Programı Öğrencileri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Çırak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 (9,10,11.Sınıf)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1.280,00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Mesleki Eğitim Merkezi 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ve Diğer Mesleki Okullardaki MEMP Programı Öğrencileri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Kalfa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 (12.Sınıf)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2.130,00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i="0" dirty="0" smtClean="0">
                          <a:latin typeface="Calibri" pitchFamily="34" charset="0"/>
                          <a:cs typeface="Calibri" pitchFamily="34" charset="0"/>
                        </a:rPr>
                        <a:t>Mesleki ve Teknik Anadolu</a:t>
                      </a:r>
                      <a:r>
                        <a:rPr lang="tr-TR" sz="2000" i="0" baseline="0" dirty="0" smtClean="0">
                          <a:latin typeface="Calibri" pitchFamily="34" charset="0"/>
                          <a:cs typeface="Calibri" pitchFamily="34" charset="0"/>
                        </a:rPr>
                        <a:t> Lisesi Öğrencileri</a:t>
                      </a:r>
                      <a:endParaRPr lang="tr-TR" sz="2000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Stajyer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ler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Calibri" pitchFamily="34" charset="0"/>
                          <a:cs typeface="Calibri" pitchFamily="34" charset="0"/>
                        </a:rPr>
                        <a:t>1.280,00</a:t>
                      </a:r>
                      <a:r>
                        <a:rPr lang="tr-TR" sz="2000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2571744"/>
            <a:ext cx="8358246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Calibri" pitchFamily="34" charset="0"/>
                <a:cs typeface="Calibri" pitchFamily="34" charset="0"/>
              </a:rPr>
              <a:t>Çırak ve Stajyere işveren tarafından verilen maaşa istinaden öğrenci minimum maaş miktarlarına </a:t>
            </a:r>
            <a:r>
              <a:rPr lang="tr-TR" sz="3200" dirty="0" smtClean="0">
                <a:latin typeface="Calibri" pitchFamily="34" charset="0"/>
                <a:cs typeface="Calibri" pitchFamily="34" charset="0"/>
              </a:rPr>
              <a:t>oranlarla </a:t>
            </a:r>
            <a:r>
              <a:rPr lang="tr-TR" sz="3200" dirty="0" smtClean="0">
                <a:latin typeface="Calibri" pitchFamily="34" charset="0"/>
                <a:cs typeface="Calibri" pitchFamily="34" charset="0"/>
              </a:rPr>
              <a:t>devlet tarafından yapılan maddi destektir</a:t>
            </a:r>
            <a:r>
              <a:rPr lang="tr-TR" sz="3200" dirty="0" smtClean="0">
                <a:latin typeface="Calibri" pitchFamily="34" charset="0"/>
                <a:cs typeface="Calibri" pitchFamily="34" charset="0"/>
              </a:rPr>
              <a:t>.</a:t>
            </a:r>
            <a:endParaRPr lang="tr-TR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500034" y="1714488"/>
            <a:ext cx="82868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İşveren Devlet Katkısı Nedir?</a:t>
            </a:r>
            <a:endParaRPr lang="tr-TR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786058"/>
            <a:ext cx="8358246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Calibri" pitchFamily="34" charset="0"/>
                <a:cs typeface="Calibri" pitchFamily="34" charset="0"/>
              </a:rPr>
              <a:t>İşverenin </a:t>
            </a:r>
            <a:r>
              <a:rPr lang="tr-TR" sz="3200" dirty="0" smtClean="0">
                <a:latin typeface="Calibri" pitchFamily="34" charset="0"/>
                <a:cs typeface="Calibri" pitchFamily="34" charset="0"/>
              </a:rPr>
              <a:t>destek alabilmesi için öğrenci maaşı banka dekontları, her ayın ilk haftası okula işveren yetkilisi tarafından kaşeli imzalı olarak elden teslim edilmelidir.</a:t>
            </a:r>
          </a:p>
        </p:txBody>
      </p:sp>
      <p:sp>
        <p:nvSpPr>
          <p:cNvPr id="5" name="4 Dikdörtgen"/>
          <p:cNvSpPr/>
          <p:nvPr/>
        </p:nvSpPr>
        <p:spPr>
          <a:xfrm>
            <a:off x="428596" y="1214422"/>
            <a:ext cx="828680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İşveren Devlet </a:t>
            </a:r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Katkısından Nasıl Faydalanılır?</a:t>
            </a:r>
            <a:endParaRPr lang="tr-TR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28596" y="1214422"/>
            <a:ext cx="82868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İşveren Devlet Katkısı Miktarı Nedir?</a:t>
            </a:r>
            <a:endParaRPr lang="tr-TR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500035" y="2071678"/>
          <a:ext cx="8215369" cy="376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389"/>
                <a:gridCol w="3136468"/>
                <a:gridCol w="1714512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Okul 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 Türü ve Katkı</a:t>
                      </a:r>
                      <a:r>
                        <a:rPr lang="tr-TR" baseline="0" dirty="0" smtClean="0"/>
                        <a:t> Oranı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Devlet Katkısı</a:t>
                      </a:r>
                      <a:r>
                        <a:rPr lang="tr-TR" baseline="0" dirty="0" smtClean="0"/>
                        <a:t> Miktarı</a:t>
                      </a:r>
                      <a:endParaRPr lang="tr-TR" dirty="0"/>
                    </a:p>
                  </a:txBody>
                  <a:tcPr/>
                </a:tc>
              </a:tr>
              <a:tr h="931556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Mesleki Eğitim Merkezi 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ve Diğer Mesleki Okullardaki MEMP Programı Öğrencileri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Çırak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(9,10,11.Sınıf)</a:t>
                      </a:r>
                    </a:p>
                    <a:p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Katkı Oranı  =AÜ*%30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1.280,00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Mesleki Eğitim Merkezi 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ve Diğer Mesleki Okullardaki MEMP Programı Öğrencileri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Kalfa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(12.Sınıf)</a:t>
                      </a:r>
                    </a:p>
                    <a:p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Katkı Oranı  =AÜ*%50</a:t>
                      </a:r>
                      <a:endParaRPr lang="tr-TR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2.130,00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0" dirty="0" smtClean="0">
                          <a:latin typeface="Calibri" pitchFamily="34" charset="0"/>
                          <a:cs typeface="Calibri" pitchFamily="34" charset="0"/>
                        </a:rPr>
                        <a:t>Mesleki ve Teknik Anadolu</a:t>
                      </a:r>
                      <a:r>
                        <a:rPr lang="tr-TR" i="0" baseline="0" dirty="0" smtClean="0">
                          <a:latin typeface="Calibri" pitchFamily="34" charset="0"/>
                          <a:cs typeface="Calibri" pitchFamily="34" charset="0"/>
                        </a:rPr>
                        <a:t> Lisesi Öğrencileri</a:t>
                      </a:r>
                      <a:endParaRPr lang="tr-TR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Stajyer 20 Üzeri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Personeli Olan</a:t>
                      </a:r>
                    </a:p>
                    <a:p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Katkı Oranı  =AÜ*%30*1/3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427,00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0" dirty="0" smtClean="0">
                          <a:latin typeface="Calibri" pitchFamily="34" charset="0"/>
                          <a:cs typeface="Calibri" pitchFamily="34" charset="0"/>
                        </a:rPr>
                        <a:t>Mesleki ve Teknik Anadolu</a:t>
                      </a:r>
                      <a:r>
                        <a:rPr lang="tr-TR" i="0" baseline="0" dirty="0" smtClean="0">
                          <a:latin typeface="Calibri" pitchFamily="34" charset="0"/>
                          <a:cs typeface="Calibri" pitchFamily="34" charset="0"/>
                        </a:rPr>
                        <a:t> Lisesi Öğrencileri</a:t>
                      </a:r>
                      <a:endParaRPr lang="tr-TR" i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Stajyer 20 Altı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Personeli Olan</a:t>
                      </a:r>
                    </a:p>
                    <a:p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Katkı Oranı  =AÜ*%30*2/3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alibri" pitchFamily="34" charset="0"/>
                          <a:cs typeface="Calibri" pitchFamily="34" charset="0"/>
                        </a:rPr>
                        <a:t>854,00</a:t>
                      </a:r>
                      <a:r>
                        <a:rPr lang="tr-TR" baseline="0" dirty="0" smtClean="0">
                          <a:latin typeface="Calibri" pitchFamily="34" charset="0"/>
                          <a:cs typeface="Calibri" pitchFamily="34" charset="0"/>
                        </a:rPr>
                        <a:t> TL</a:t>
                      </a:r>
                      <a:endParaRPr lang="tr-T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2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2200" dirty="0" smtClean="0"/>
              <a:t>MESLEKİ EĞİTİM MERKEZİ ÇIRAK(9,10,11.SINIF KAYIT ŞARTLARI</a:t>
            </a:r>
            <a:endParaRPr lang="tr-TR" sz="2200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066924"/>
          </a:xfrm>
        </p:spPr>
        <p:txBody>
          <a:bodyPr/>
          <a:lstStyle/>
          <a:p>
            <a:r>
              <a:rPr lang="tr-TR" dirty="0" smtClean="0"/>
              <a:t>Ortaokul Mezunu Olmak</a:t>
            </a:r>
          </a:p>
          <a:p>
            <a:r>
              <a:rPr lang="tr-TR" dirty="0" smtClean="0"/>
              <a:t>Usta ve Usta Öğreticisi olan bir işyerinde çalışmak</a:t>
            </a:r>
          </a:p>
          <a:p>
            <a:r>
              <a:rPr lang="tr-TR" dirty="0" smtClean="0"/>
              <a:t>Mesleği İcraya Dair Sağlık Problemi Olmamak</a:t>
            </a:r>
          </a:p>
          <a:p>
            <a:endParaRPr lang="tr-TR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500034" y="3286124"/>
            <a:ext cx="8229600" cy="5715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b" anchorCtr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MESLEKİ EĞİTİM MERKEZİ KALFA(12.SINIF) KAYIT ŞARTLARI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4 İçerik Yer Tutucusu"/>
          <p:cNvSpPr txBox="1">
            <a:spLocks/>
          </p:cNvSpPr>
          <p:nvPr/>
        </p:nvSpPr>
        <p:spPr>
          <a:xfrm>
            <a:off x="500034" y="3929066"/>
            <a:ext cx="8229600" cy="20669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Ortaokul Mezunu Olmak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Kalfalık Belgesi Olmak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Usta ve Usta Öğreticisi olan bir işyerinde çalışmak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Mesleği İcraya Dair Sağlık Problemi Olmamak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2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2200" dirty="0" smtClean="0"/>
              <a:t>USTALIK TELAFİ PROGRAMI NEDİR?</a:t>
            </a:r>
            <a:endParaRPr lang="tr-TR" sz="2200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500034" y="3214686"/>
            <a:ext cx="8229600" cy="5715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b" anchorCtr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USTALIK TELAFİ PROGRAMI KAYIT ŞARTLARI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4 İçerik Yer Tutucusu"/>
          <p:cNvSpPr txBox="1">
            <a:spLocks/>
          </p:cNvSpPr>
          <p:nvPr/>
        </p:nvSpPr>
        <p:spPr>
          <a:xfrm>
            <a:off x="500034" y="3857628"/>
            <a:ext cx="8229600" cy="221457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Lise Mezunu Olmak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Usta ve Usta Öğreticisi olan bir işyerinde çalışmak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Mesleği İcraya Dair Sağlık Problemi Olmamak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tr-TR" sz="2600" dirty="0" smtClean="0">
                <a:latin typeface="Calibri" pitchFamily="34" charset="0"/>
                <a:cs typeface="Calibri" pitchFamily="34" charset="0"/>
              </a:rPr>
              <a:t>50 ve üzeri personeli olan işyerleri için; ancak Protokol Yapılması koşulu ile programa öğrenci kayıt hakkı kazanılır.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428596" y="1285860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Calibri" pitchFamily="34" charset="0"/>
                <a:cs typeface="Calibri" pitchFamily="34" charset="0"/>
              </a:rPr>
              <a:t>Lise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ve üstü eğitim düzeyine sahip kimselerin okula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hiç gelmeden 27 hafta boyunca işyerinde çalışarak, teorik ve uygulamalı eğitimini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usta öğretici gözetiminde işyerinde tamamlamak ve beceri sınavını geçmek koşulu ile Ustalık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Belgesine ulaştıran bir programdır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Cihangir ÇAĞLAR ODMEM Müdür Yardımcısı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6" name="5 İçerik Yer Tutucusu" descr="ODMEM LOGO0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572132" y="285728"/>
            <a:ext cx="3143272" cy="3269847"/>
          </a:xfrm>
        </p:spPr>
      </p:pic>
      <p:pic>
        <p:nvPicPr>
          <p:cNvPr id="7" name="6 Resim" descr="MEB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85728"/>
            <a:ext cx="3143272" cy="3128339"/>
          </a:xfrm>
          <a:prstGeom prst="rect">
            <a:avLst/>
          </a:prstGeom>
        </p:spPr>
      </p:pic>
      <p:sp>
        <p:nvSpPr>
          <p:cNvPr id="9" name="8 Dikdörtgen"/>
          <p:cNvSpPr/>
          <p:nvPr/>
        </p:nvSpPr>
        <p:spPr>
          <a:xfrm>
            <a:off x="1928794" y="3643314"/>
            <a:ext cx="5349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teşekkürler</a:t>
            </a:r>
            <a:endParaRPr lang="tr-T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357554" y="4786322"/>
            <a:ext cx="29097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dirty="0" smtClean="0"/>
              <a:t>Cihangir ÇAĞLAR</a:t>
            </a:r>
          </a:p>
          <a:p>
            <a:pPr algn="ctr"/>
            <a:r>
              <a:rPr lang="tr-TR" sz="2800" dirty="0" smtClean="0"/>
              <a:t>Müdür Yardımcısı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29546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alibri" pitchFamily="34" charset="0"/>
                <a:cs typeface="Calibri" pitchFamily="34" charset="0"/>
              </a:rPr>
              <a:t>Bir kimsenin kendine temel çalışma alanı edindiği, geçimini sağlamak için yaptığı sürekli iş.</a:t>
            </a:r>
          </a:p>
          <a:p>
            <a:pPr algn="ctr"/>
            <a:endParaRPr lang="tr-TR" sz="28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800" b="1" dirty="0" smtClean="0">
                <a:latin typeface="Calibri" pitchFamily="34" charset="0"/>
                <a:cs typeface="Calibri" pitchFamily="34" charset="0"/>
              </a:rPr>
              <a:t>Meslek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, insan yaşamını sürdürebilmek için yaptığı ve genellikle yoğun bir eğitim, çalışmayı gerektiren sürecin sonunda kişilerin kazandığı unvanın adıdır.</a:t>
            </a:r>
          </a:p>
          <a:p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428860" y="1571612"/>
            <a:ext cx="4249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Meslek nedir?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20928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alibri" pitchFamily="34" charset="0"/>
                <a:cs typeface="Calibri" pitchFamily="34" charset="0"/>
              </a:rPr>
              <a:t>Devletin mesleki okullarında okuyan, </a:t>
            </a:r>
            <a:r>
              <a:rPr lang="tr-TR" sz="2800" dirty="0" smtClean="0"/>
              <a:t>bir bilim ya da sanat dalında, bir öğretmenin ya da uzmanın gözetimi ve yol göstericiliği altında, belli bir konuda çalışarak teorik ve uygulamalı eğitim alan kimse.</a:t>
            </a:r>
          </a:p>
          <a:p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28596" y="1428736"/>
            <a:ext cx="8314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Çırak, Stajyer Öğrenci</a:t>
            </a:r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nedir?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1500166" y="4357694"/>
            <a:ext cx="6314165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Öğrenci</a:t>
            </a:r>
          </a:p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EĞİTİM ALANDIR.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25237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smtClean="0"/>
              <a:t>Bilgisi ve uzluğu çırakla usta arasında bulunan zanaatçı, usta yardımcısı.</a:t>
            </a:r>
          </a:p>
          <a:p>
            <a:pPr>
              <a:buFont typeface="Arial" pitchFamily="34" charset="0"/>
              <a:buChar char="•"/>
            </a:pPr>
            <a:endParaRPr lang="tr-TR" sz="2800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smtClean="0"/>
              <a:t>Ustalıktan yetişmiş ve mimarın çizdiği planı ustalara ve işçilere uygulatarak mimara yardım eden kimse.</a:t>
            </a:r>
          </a:p>
          <a:p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786050" y="1428736"/>
            <a:ext cx="3601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Kalfa </a:t>
            </a:r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nedir?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3357562"/>
            <a:ext cx="835824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Bir zanaatı bütün incelikleriyle, gereği gibi öğrenmiş olan ve onu kendi başına uygulayabilen, yapabilen kimse.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2857488" y="2285992"/>
            <a:ext cx="3465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Usta </a:t>
            </a:r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nedir?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Ustalık yeterliğini kazanmış; aday çırak, çırak, kalfa ile mesleki ve teknik eğitim okul ve kurumları öğrencilerinin iş yerindeki eğitiminden sorumlu, mesleki eğitim tekniklerini bilen ve uygulayan kişidir.</a:t>
            </a:r>
          </a:p>
          <a:p>
            <a:pPr algn="ctr"/>
            <a:endParaRPr lang="tr-TR" sz="2400" dirty="0" smtClean="0"/>
          </a:p>
          <a:p>
            <a:pPr algn="ctr"/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1714480" y="1428736"/>
            <a:ext cx="5872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Usta Öğretici </a:t>
            </a:r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nedir?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1500166" y="4071942"/>
            <a:ext cx="6314165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İşyerindeki Öğretmendir.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atin typeface="Calibri" pitchFamily="34" charset="0"/>
                <a:cs typeface="Calibri" pitchFamily="34" charset="0"/>
              </a:rPr>
              <a:t>Çırak ve Stajyer Öğrencilerin; Kısa Vadeli Sigortalar kapsamında sözleşme ile okula kayıt oldukları günden itibaren Devlet Tarafından sigortaları yapılır. Okul bu SGK işlerini takip eder. </a:t>
            </a:r>
          </a:p>
          <a:p>
            <a:pPr algn="ctr"/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400" u="sng" dirty="0" smtClean="0">
                <a:latin typeface="Calibri" pitchFamily="34" charset="0"/>
                <a:cs typeface="Calibri" pitchFamily="34" charset="0"/>
              </a:rPr>
              <a:t>DİKKAT!</a:t>
            </a:r>
          </a:p>
          <a:p>
            <a:pPr algn="ctr"/>
            <a:r>
              <a:rPr lang="tr-TR" sz="2400" dirty="0" smtClean="0">
                <a:latin typeface="Calibri" pitchFamily="34" charset="0"/>
                <a:cs typeface="Calibri" pitchFamily="34" charset="0"/>
              </a:rPr>
              <a:t>Sadece İş Kazası ve Meslek Hastalığı tespiti durumunda,  kazanın gerçekleştiği işyeri ilgilileri, 3 iş günü içerisinde kağıt ortamında bağlı olduğu Sosyal Güvenlik Kurumuna İş Kazası ve Meslek Hastalığı Bildirimini elden teslim ederek yapmak zorundadır.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571604" y="1428736"/>
            <a:ext cx="6274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Öğrenci </a:t>
            </a:r>
            <a:r>
              <a:rPr lang="tr-TR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SGK’sı</a:t>
            </a:r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nedir?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Calibri" pitchFamily="34" charset="0"/>
                <a:cs typeface="Calibri" pitchFamily="34" charset="0"/>
              </a:rPr>
              <a:t>Çırak, Mesleki Eğitim Merkezi öğrencisidir.</a:t>
            </a:r>
          </a:p>
        </p:txBody>
      </p:sp>
      <p:sp>
        <p:nvSpPr>
          <p:cNvPr id="5" name="4 Dikdörtgen"/>
          <p:cNvSpPr/>
          <p:nvPr/>
        </p:nvSpPr>
        <p:spPr>
          <a:xfrm>
            <a:off x="571472" y="1500174"/>
            <a:ext cx="81360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Çırak, Stajyer Öğrenci Farkı Nedir?</a:t>
            </a:r>
            <a:endParaRPr lang="tr-TR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428596" y="4000504"/>
            <a:ext cx="835824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Stajyer, Mesleki ve Teknik Anadolu Liselerinin öğrencisidir.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500306"/>
            <a:ext cx="835824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Calibri" pitchFamily="34" charset="0"/>
                <a:cs typeface="Calibri" pitchFamily="34" charset="0"/>
              </a:rPr>
              <a:t>Çırak, haftanın (1)bir günü okulda, (4)dört gün işyerinde eğitim alarak okur.</a:t>
            </a:r>
          </a:p>
        </p:txBody>
      </p:sp>
      <p:sp>
        <p:nvSpPr>
          <p:cNvPr id="5" name="4 Dikdörtgen"/>
          <p:cNvSpPr/>
          <p:nvPr/>
        </p:nvSpPr>
        <p:spPr>
          <a:xfrm>
            <a:off x="571472" y="1500174"/>
            <a:ext cx="81360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Çırak, Stajyer Öğrenci Farkı Nedir?</a:t>
            </a:r>
            <a:endParaRPr lang="tr-TR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5214942" y="6357958"/>
            <a:ext cx="3505200" cy="365760"/>
          </a:xfrm>
        </p:spPr>
        <p:txBody>
          <a:bodyPr/>
          <a:lstStyle/>
          <a:p>
            <a:r>
              <a:rPr lang="tr-TR" dirty="0" smtClean="0"/>
              <a:t>Cihangir ÇAĞLAR ODMEM Müdür Yardımcısı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428596" y="4000504"/>
            <a:ext cx="835824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Stajyer, haftanın (3)üç günü okulda, (2)iki gün işyerinde eğitim alarak okur.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</TotalTime>
  <Words>856</Words>
  <PresentationFormat>Ekran Gösterisi (4:3)</PresentationFormat>
  <Paragraphs>152</Paragraphs>
  <Slides>17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Kaynak</vt:lpstr>
      <vt:lpstr>MESLEKİ EĞİTİM MERKEZİ TANITIMI (MEMP)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TANIMLAR</vt:lpstr>
      <vt:lpstr>MESLEKİ EĞİTİM MERKEZİ ÇIRAK(9,10,11.SINIF KAYIT ŞARTLARI</vt:lpstr>
      <vt:lpstr>USTALIK TELAFİ PROGRAMI NEDİR?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EĞİTİM MERKEZİ TANITIMI (MEMP)</dc:title>
  <dc:creator>Cihangir ÇAĞLAR</dc:creator>
  <cp:lastModifiedBy>c</cp:lastModifiedBy>
  <cp:revision>24</cp:revision>
  <dcterms:created xsi:type="dcterms:W3CDTF">2022-04-27T07:11:23Z</dcterms:created>
  <dcterms:modified xsi:type="dcterms:W3CDTF">2022-04-27T13:04:35Z</dcterms:modified>
</cp:coreProperties>
</file>