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91" autoAdjust="0"/>
  </p:normalViewPr>
  <p:slideViewPr>
    <p:cSldViewPr snapToGrid="0">
      <p:cViewPr varScale="1">
        <p:scale>
          <a:sx n="89" d="100"/>
          <a:sy n="89" d="100"/>
        </p:scale>
        <p:origin x="-22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1F58E7-2F10-4089-A24D-98580753F6B7}" type="datetimeFigureOut">
              <a:rPr lang="tr-TR" smtClean="0"/>
              <a:t>20.01.2015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4C03A-FCF9-4F23-BAA8-3E6B282A48B0}" type="slidenum">
              <a:rPr lang="tr-TR" smtClean="0"/>
              <a:t>‹#›</a:t>
            </a:fld>
            <a:endParaRPr lang="tr-TR"/>
          </a:p>
        </p:txBody>
      </p:sp>
    </p:spTree>
    <p:extLst>
      <p:ext uri="{BB962C8B-B14F-4D97-AF65-F5344CB8AC3E}">
        <p14:creationId xmlns:p14="http://schemas.microsoft.com/office/powerpoint/2010/main" val="2433734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sunudaki içeriğin daha ayrıntılı hâline Yeşilay tarafından okulöncesi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ulaşabilirsiniz:</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Neriman Karatekin, 2014, İstanbul, Yeşilay TBM Alan Kitaplığı Dizisi No: 11.</a:t>
            </a:r>
            <a:endParaRPr lang="tr-TR" b="0" dirty="0" smtClean="0"/>
          </a:p>
        </p:txBody>
      </p:sp>
      <p:sp>
        <p:nvSpPr>
          <p:cNvPr id="4" name="Slayt Numarası Yer Tutucusu 3"/>
          <p:cNvSpPr>
            <a:spLocks noGrp="1"/>
          </p:cNvSpPr>
          <p:nvPr>
            <p:ph type="sldNum" sz="quarter" idx="10"/>
          </p:nvPr>
        </p:nvSpPr>
        <p:spPr/>
        <p:txBody>
          <a:bodyPr/>
          <a:lstStyle/>
          <a:p>
            <a:fld id="{1964C03A-FCF9-4F23-BAA8-3E6B282A48B0}" type="slidenum">
              <a:rPr lang="tr-TR" smtClean="0"/>
              <a:t>1</a:t>
            </a:fld>
            <a:endParaRPr lang="tr-TR"/>
          </a:p>
        </p:txBody>
      </p:sp>
    </p:spTree>
    <p:extLst>
      <p:ext uri="{BB962C8B-B14F-4D97-AF65-F5344CB8AC3E}">
        <p14:creationId xmlns:p14="http://schemas.microsoft.com/office/powerpoint/2010/main" val="3451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Sıraya Diz</a:t>
            </a:r>
          </a:p>
          <a:p>
            <a:r>
              <a:rPr lang="tr-TR" sz="1200" b="1" kern="1200" dirty="0" smtClean="0">
                <a:solidFill>
                  <a:schemeClr val="tx1"/>
                </a:solidFill>
                <a:effectLst/>
                <a:latin typeface="+mn-lt"/>
                <a:ea typeface="+mn-ea"/>
                <a:cs typeface="+mn-cs"/>
              </a:rPr>
              <a:t>Etkinlik yönergesi: </a:t>
            </a:r>
            <a:r>
              <a:rPr lang="tr-TR" sz="1200" b="0" i="0" u="none" strike="noStrike" kern="1200" baseline="0" dirty="0" smtClean="0">
                <a:solidFill>
                  <a:schemeClr val="tx1"/>
                </a:solidFill>
                <a:latin typeface="+mn-lt"/>
                <a:ea typeface="+mn-ea"/>
                <a:cs typeface="+mn-cs"/>
              </a:rPr>
              <a:t>Arkadaşlar, resimlerin sırası karışmış. Haydi, her grubu kendi içinde sıraya dizelim.</a:t>
            </a:r>
            <a:endParaRPr lang="tr-TR" dirty="0"/>
          </a:p>
        </p:txBody>
      </p:sp>
      <p:sp>
        <p:nvSpPr>
          <p:cNvPr id="4" name="Slayt Numarası Yer Tutucusu 3"/>
          <p:cNvSpPr>
            <a:spLocks noGrp="1"/>
          </p:cNvSpPr>
          <p:nvPr>
            <p:ph type="sldNum" sz="quarter" idx="10"/>
          </p:nvPr>
        </p:nvSpPr>
        <p:spPr/>
        <p:txBody>
          <a:bodyPr/>
          <a:lstStyle/>
          <a:p>
            <a:fld id="{1964C03A-FCF9-4F23-BAA8-3E6B282A48B0}" type="slidenum">
              <a:rPr lang="tr-TR" smtClean="0"/>
              <a:t>10</a:t>
            </a:fld>
            <a:endParaRPr lang="tr-TR"/>
          </a:p>
        </p:txBody>
      </p:sp>
    </p:spTree>
    <p:extLst>
      <p:ext uri="{BB962C8B-B14F-4D97-AF65-F5344CB8AC3E}">
        <p14:creationId xmlns:p14="http://schemas.microsoft.com/office/powerpoint/2010/main" val="3357577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16.</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Hangisi Doğru, Hangisi</a:t>
            </a:r>
            <a:r>
              <a:rPr lang="tr-TR" sz="1200" b="0" kern="1200" baseline="0" dirty="0" smtClean="0">
                <a:solidFill>
                  <a:schemeClr val="tx1"/>
                </a:solidFill>
                <a:effectLst/>
                <a:latin typeface="+mn-lt"/>
                <a:ea typeface="+mn-ea"/>
                <a:cs typeface="+mn-cs"/>
              </a:rPr>
              <a:t> Yanlış?</a:t>
            </a:r>
            <a:endParaRPr lang="tr-TR" sz="1200" b="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yönergesi: </a:t>
            </a:r>
            <a:r>
              <a:rPr lang="tr-TR" sz="1200" b="0" i="0" u="none" strike="noStrike" kern="1200" baseline="0" dirty="0" smtClean="0">
                <a:solidFill>
                  <a:schemeClr val="tx1"/>
                </a:solidFill>
                <a:latin typeface="+mn-lt"/>
                <a:ea typeface="+mn-ea"/>
                <a:cs typeface="+mn-cs"/>
              </a:rPr>
              <a:t>Arkadaşlarımızın davranışlarını görüyorsunuz. Doğru davranışları yapan çocukların yanındaki kutucuğu yeşile, yanlış davranışları yapanların yanındakini kırmızıya boyayın.</a:t>
            </a:r>
            <a:endParaRPr lang="tr-TR" dirty="0"/>
          </a:p>
        </p:txBody>
      </p:sp>
      <p:sp>
        <p:nvSpPr>
          <p:cNvPr id="4" name="Slayt Numarası Yer Tutucusu 3"/>
          <p:cNvSpPr>
            <a:spLocks noGrp="1"/>
          </p:cNvSpPr>
          <p:nvPr>
            <p:ph type="sldNum" sz="quarter" idx="10"/>
          </p:nvPr>
        </p:nvSpPr>
        <p:spPr/>
        <p:txBody>
          <a:bodyPr/>
          <a:lstStyle/>
          <a:p>
            <a:fld id="{1964C03A-FCF9-4F23-BAA8-3E6B282A48B0}" type="slidenum">
              <a:rPr lang="tr-TR" smtClean="0"/>
              <a:t>11</a:t>
            </a:fld>
            <a:endParaRPr lang="tr-TR"/>
          </a:p>
        </p:txBody>
      </p:sp>
    </p:spTree>
    <p:extLst>
      <p:ext uri="{BB962C8B-B14F-4D97-AF65-F5344CB8AC3E}">
        <p14:creationId xmlns:p14="http://schemas.microsoft.com/office/powerpoint/2010/main" val="578544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17.</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a:t>
            </a:r>
            <a:r>
              <a:rPr lang="tr-TR" sz="1200" b="1" kern="1200" smtClean="0">
                <a:solidFill>
                  <a:schemeClr val="tx1"/>
                </a:solidFill>
                <a:effectLst/>
                <a:latin typeface="+mn-lt"/>
                <a:ea typeface="+mn-ea"/>
                <a:cs typeface="+mn-cs"/>
              </a:rPr>
              <a:t>: </a:t>
            </a:r>
            <a:r>
              <a:rPr lang="tr-TR" sz="1200" b="0" kern="1200" smtClean="0">
                <a:solidFill>
                  <a:schemeClr val="tx1"/>
                </a:solidFill>
                <a:effectLst/>
                <a:latin typeface="+mn-lt"/>
                <a:ea typeface="+mn-ea"/>
                <a:cs typeface="+mn-cs"/>
              </a:rPr>
              <a:t>Kim Mevsimine </a:t>
            </a:r>
            <a:r>
              <a:rPr lang="tr-TR" sz="1200" b="0" kern="1200" dirty="0" smtClean="0">
                <a:solidFill>
                  <a:schemeClr val="tx1"/>
                </a:solidFill>
                <a:effectLst/>
                <a:latin typeface="+mn-lt"/>
                <a:ea typeface="+mn-ea"/>
                <a:cs typeface="+mn-cs"/>
              </a:rPr>
              <a:t>Uygun Giyinmiş</a:t>
            </a:r>
          </a:p>
          <a:p>
            <a:r>
              <a:rPr lang="tr-TR" sz="1200" b="1" kern="1200" dirty="0" smtClean="0">
                <a:solidFill>
                  <a:schemeClr val="tx1"/>
                </a:solidFill>
                <a:effectLst/>
                <a:latin typeface="+mn-lt"/>
                <a:ea typeface="+mn-ea"/>
                <a:cs typeface="+mn-cs"/>
              </a:rPr>
              <a:t>Etkinlik yönergesi: </a:t>
            </a:r>
            <a:r>
              <a:rPr lang="tr-TR" sz="1200" b="0" i="0" u="none" strike="noStrike" kern="1200" baseline="0" dirty="0" smtClean="0">
                <a:solidFill>
                  <a:schemeClr val="tx1"/>
                </a:solidFill>
                <a:latin typeface="+mn-lt"/>
                <a:ea typeface="+mn-ea"/>
                <a:cs typeface="+mn-cs"/>
              </a:rPr>
              <a:t>Hey, şu çocuklara bakın! Nasıl giyinmişler? Sadece birisi mevsimine uygun giyinmiş. Hangisi acaba?</a:t>
            </a:r>
            <a:endParaRPr lang="tr-TR" dirty="0" smtClean="0"/>
          </a:p>
        </p:txBody>
      </p:sp>
      <p:sp>
        <p:nvSpPr>
          <p:cNvPr id="4" name="Slayt Numarası Yer Tutucusu 3"/>
          <p:cNvSpPr>
            <a:spLocks noGrp="1"/>
          </p:cNvSpPr>
          <p:nvPr>
            <p:ph type="sldNum" sz="quarter" idx="10"/>
          </p:nvPr>
        </p:nvSpPr>
        <p:spPr/>
        <p:txBody>
          <a:bodyPr/>
          <a:lstStyle/>
          <a:p>
            <a:fld id="{1964C03A-FCF9-4F23-BAA8-3E6B282A48B0}" type="slidenum">
              <a:rPr lang="tr-TR" smtClean="0"/>
              <a:t>12</a:t>
            </a:fld>
            <a:endParaRPr lang="tr-TR"/>
          </a:p>
        </p:txBody>
      </p:sp>
    </p:spTree>
    <p:extLst>
      <p:ext uri="{BB962C8B-B14F-4D97-AF65-F5344CB8AC3E}">
        <p14:creationId xmlns:p14="http://schemas.microsoft.com/office/powerpoint/2010/main" val="3339446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çağı </a:t>
            </a:r>
            <a:r>
              <a:rPr lang="tr-TR" sz="1200" b="0" i="0" u="none" strike="noStrike" kern="1200" baseline="0" dirty="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Neriman Karatekin, 2014, İstanbul, Yeşilay TBM Alan Kitaplığı Dizisi No: 11.</a:t>
            </a:r>
            <a:endParaRPr lang="tr-TR" b="0" dirty="0" smtClean="0"/>
          </a:p>
        </p:txBody>
      </p:sp>
      <p:sp>
        <p:nvSpPr>
          <p:cNvPr id="4" name="Slayt Numarası Yer Tutucusu 3"/>
          <p:cNvSpPr>
            <a:spLocks noGrp="1"/>
          </p:cNvSpPr>
          <p:nvPr>
            <p:ph type="sldNum" sz="quarter" idx="10"/>
          </p:nvPr>
        </p:nvSpPr>
        <p:spPr/>
        <p:txBody>
          <a:bodyPr/>
          <a:lstStyle/>
          <a:p>
            <a:fld id="{1964C03A-FCF9-4F23-BAA8-3E6B282A48B0}" type="slidenum">
              <a:rPr lang="tr-TR" smtClean="0"/>
              <a:t>13</a:t>
            </a:fld>
            <a:endParaRPr lang="tr-TR"/>
          </a:p>
        </p:txBody>
      </p:sp>
    </p:spTree>
    <p:extLst>
      <p:ext uri="{BB962C8B-B14F-4D97-AF65-F5344CB8AC3E}">
        <p14:creationId xmlns:p14="http://schemas.microsoft.com/office/powerpoint/2010/main" val="129268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Bu sunu Yeşilay tarafından okulöncesi </a:t>
            </a:r>
            <a:r>
              <a:rPr lang="tr-TR" sz="1200" b="0" i="0" u="none" strike="noStrike" kern="1200" baseline="0" smtClean="0">
                <a:solidFill>
                  <a:schemeClr val="tx1"/>
                </a:solidFill>
                <a:latin typeface="+mn-lt"/>
                <a:ea typeface="+mn-ea"/>
                <a:cs typeface="+mn-cs"/>
              </a:rPr>
              <a:t>çağı </a:t>
            </a:r>
            <a:r>
              <a:rPr lang="tr-TR" sz="1200" b="0" i="0" u="none" strike="noStrike" kern="1200" baseline="0" smtClean="0">
                <a:solidFill>
                  <a:schemeClr val="tx1"/>
                </a:solidFill>
                <a:latin typeface="+mn-lt"/>
                <a:ea typeface="+mn-ea"/>
                <a:cs typeface="+mn-cs"/>
              </a:rPr>
              <a:t>öğrencilerine </a:t>
            </a:r>
            <a:r>
              <a:rPr lang="tr-TR" sz="1200" b="0" i="0" u="none" strike="noStrike" kern="1200" baseline="0" dirty="0" smtClean="0">
                <a:solidFill>
                  <a:schemeClr val="tx1"/>
                </a:solidFill>
                <a:latin typeface="+mn-lt"/>
                <a:ea typeface="+mn-ea"/>
                <a:cs typeface="+mn-cs"/>
              </a:rPr>
              <a:t>ve çocuklara yönelik hazırlanmış aşağıdaki kitapçıktan yararlanılarak oluşturulmuştur:</a:t>
            </a:r>
          </a:p>
          <a:p>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Neriman Karatekin, 2014, İstanbul, Yeşilay TBM Alan Kitaplığı Dizisi No: 11.</a:t>
            </a:r>
            <a:endParaRPr lang="tr-TR" b="0" dirty="0" smtClean="0"/>
          </a:p>
        </p:txBody>
      </p:sp>
      <p:sp>
        <p:nvSpPr>
          <p:cNvPr id="4" name="Slayt Numarası Yer Tutucusu 3"/>
          <p:cNvSpPr>
            <a:spLocks noGrp="1"/>
          </p:cNvSpPr>
          <p:nvPr>
            <p:ph type="sldNum" sz="quarter" idx="10"/>
          </p:nvPr>
        </p:nvSpPr>
        <p:spPr/>
        <p:txBody>
          <a:bodyPr/>
          <a:lstStyle/>
          <a:p>
            <a:fld id="{CDE42953-6F6C-4576-BA1A-39D52EBDFB5B}" type="slidenum">
              <a:rPr lang="tr-TR" smtClean="0"/>
              <a:t>14</a:t>
            </a:fld>
            <a:endParaRPr lang="tr-TR"/>
          </a:p>
        </p:txBody>
      </p:sp>
    </p:spTree>
    <p:extLst>
      <p:ext uri="{BB962C8B-B14F-4D97-AF65-F5344CB8AC3E}">
        <p14:creationId xmlns:p14="http://schemas.microsoft.com/office/powerpoint/2010/main" val="231597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4.</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mn-lt"/>
                <a:ea typeface="+mn-ea"/>
                <a:cs typeface="+mn-cs"/>
              </a:rPr>
              <a:t>Öykü metni: </a:t>
            </a:r>
            <a:r>
              <a:rPr lang="tr-TR" sz="1200" kern="1200" dirty="0" smtClean="0">
                <a:solidFill>
                  <a:schemeClr val="tx1"/>
                </a:solidFill>
                <a:effectLst/>
                <a:latin typeface="+mn-lt"/>
                <a:ea typeface="+mn-ea"/>
                <a:cs typeface="+mn-cs"/>
              </a:rPr>
              <a:t>Can ve Canan adlarında birbirlerine çok benzeyen iki kardeş varmış. Can ile Canan aynı şeyleri yemekten, aynı şeyleri yapmaktan, aynı şeyleri giymekten çok hoşlanırlarmış. Biri bir şey mi yedi, hemen öbürü de yermiş. Biri bir oyuncağı eline mi aldı, hemen öbürü de alırmış. Biri ayağa mı kalktı, hemen öbürü de kalkarmış.</a:t>
            </a:r>
          </a:p>
        </p:txBody>
      </p:sp>
      <p:sp>
        <p:nvSpPr>
          <p:cNvPr id="4" name="Slayt Numarası Yer Tutucusu 3"/>
          <p:cNvSpPr>
            <a:spLocks noGrp="1"/>
          </p:cNvSpPr>
          <p:nvPr>
            <p:ph type="sldNum" sz="quarter" idx="10"/>
          </p:nvPr>
        </p:nvSpPr>
        <p:spPr/>
        <p:txBody>
          <a:bodyPr/>
          <a:lstStyle/>
          <a:p>
            <a:fld id="{1964C03A-FCF9-4F23-BAA8-3E6B282A48B0}" type="slidenum">
              <a:rPr lang="tr-TR" smtClean="0"/>
              <a:t>2</a:t>
            </a:fld>
            <a:endParaRPr lang="tr-TR"/>
          </a:p>
        </p:txBody>
      </p:sp>
    </p:spTree>
    <p:extLst>
      <p:ext uri="{BB962C8B-B14F-4D97-AF65-F5344CB8AC3E}">
        <p14:creationId xmlns:p14="http://schemas.microsoft.com/office/powerpoint/2010/main" val="147092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5.</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kern="1200" dirty="0" smtClean="0">
                <a:solidFill>
                  <a:schemeClr val="tx1"/>
                </a:solidFill>
                <a:effectLst/>
                <a:latin typeface="+mn-lt"/>
                <a:ea typeface="+mn-ea"/>
                <a:cs typeface="+mn-cs"/>
              </a:rPr>
              <a:t>Günler geçtikçe bu özellikleri çekilmez bir hâl almış. Biri yemekten önce ve sonra ellerini yıkamamış, diğeri de yıkamamış. Biri tuvaletten önce ve sonra ellerini yıkamamış, diğeri de öyle yapmış. Biri banyo yapmak istememiş, diğeri de öyle. Biri dişlerini fırçalamamış, diğeri de fırçalamamış. Biri yediği çikolatanın kabını yere atmış, diğeri de öyle yapmış. Biri dışarıda giydiği kirli elbisesini değiştirmeden yatağına yatmış, diğeri de öyle.</a:t>
            </a:r>
          </a:p>
        </p:txBody>
      </p:sp>
      <p:sp>
        <p:nvSpPr>
          <p:cNvPr id="4" name="Slayt Numarası Yer Tutucusu 3"/>
          <p:cNvSpPr>
            <a:spLocks noGrp="1"/>
          </p:cNvSpPr>
          <p:nvPr>
            <p:ph type="sldNum" sz="quarter" idx="10"/>
          </p:nvPr>
        </p:nvSpPr>
        <p:spPr/>
        <p:txBody>
          <a:bodyPr/>
          <a:lstStyle/>
          <a:p>
            <a:fld id="{1964C03A-FCF9-4F23-BAA8-3E6B282A48B0}" type="slidenum">
              <a:rPr lang="tr-TR" smtClean="0"/>
              <a:t>3</a:t>
            </a:fld>
            <a:endParaRPr lang="tr-TR"/>
          </a:p>
        </p:txBody>
      </p:sp>
    </p:spTree>
    <p:extLst>
      <p:ext uri="{BB962C8B-B14F-4D97-AF65-F5344CB8AC3E}">
        <p14:creationId xmlns:p14="http://schemas.microsoft.com/office/powerpoint/2010/main" val="169568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6-7.</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kern="1200" dirty="0" smtClean="0">
                <a:solidFill>
                  <a:schemeClr val="tx1"/>
                </a:solidFill>
                <a:effectLst/>
                <a:latin typeface="+mn-lt"/>
                <a:ea typeface="+mn-ea"/>
                <a:cs typeface="+mn-cs"/>
              </a:rPr>
              <a:t>Bir süre sonra odalarında bir çöp dağı oluşmuş. Odalarından dışarıya yayılan kokudan dolayı evin kedisi </a:t>
            </a:r>
            <a:r>
              <a:rPr lang="tr-TR" sz="1200" kern="1200" dirty="0" err="1" smtClean="0">
                <a:solidFill>
                  <a:schemeClr val="tx1"/>
                </a:solidFill>
                <a:effectLst/>
                <a:latin typeface="+mn-lt"/>
                <a:ea typeface="+mn-ea"/>
                <a:cs typeface="+mn-cs"/>
              </a:rPr>
              <a:t>Pisican</a:t>
            </a:r>
            <a:r>
              <a:rPr lang="tr-TR" sz="1200" kern="1200" dirty="0" smtClean="0">
                <a:solidFill>
                  <a:schemeClr val="tx1"/>
                </a:solidFill>
                <a:effectLst/>
                <a:latin typeface="+mn-lt"/>
                <a:ea typeface="+mn-ea"/>
                <a:cs typeface="+mn-cs"/>
              </a:rPr>
              <a:t> burnuna mandal takarak dolaşmaya başlamış. Evin diğer kedisi </a:t>
            </a:r>
            <a:r>
              <a:rPr lang="tr-TR" sz="1200" kern="1200" dirty="0" err="1" smtClean="0">
                <a:solidFill>
                  <a:schemeClr val="tx1"/>
                </a:solidFill>
                <a:effectLst/>
                <a:latin typeface="+mn-lt"/>
                <a:ea typeface="+mn-ea"/>
                <a:cs typeface="+mn-cs"/>
              </a:rPr>
              <a:t>Karapati</a:t>
            </a:r>
            <a:r>
              <a:rPr lang="tr-TR" sz="1200" kern="1200" dirty="0" smtClean="0">
                <a:solidFill>
                  <a:schemeClr val="tx1"/>
                </a:solidFill>
                <a:effectLst/>
                <a:latin typeface="+mn-lt"/>
                <a:ea typeface="+mn-ea"/>
                <a:cs typeface="+mn-cs"/>
              </a:rPr>
              <a:t> de kokudan rahatsız olmuş ve acı acı miyavlamaya başlamış.</a:t>
            </a:r>
          </a:p>
        </p:txBody>
      </p:sp>
      <p:sp>
        <p:nvSpPr>
          <p:cNvPr id="4" name="Slayt Numarası Yer Tutucusu 3"/>
          <p:cNvSpPr>
            <a:spLocks noGrp="1"/>
          </p:cNvSpPr>
          <p:nvPr>
            <p:ph type="sldNum" sz="quarter" idx="10"/>
          </p:nvPr>
        </p:nvSpPr>
        <p:spPr/>
        <p:txBody>
          <a:bodyPr/>
          <a:lstStyle/>
          <a:p>
            <a:fld id="{1964C03A-FCF9-4F23-BAA8-3E6B282A48B0}" type="slidenum">
              <a:rPr lang="tr-TR" smtClean="0"/>
              <a:t>4</a:t>
            </a:fld>
            <a:endParaRPr lang="tr-TR"/>
          </a:p>
        </p:txBody>
      </p:sp>
    </p:spTree>
    <p:extLst>
      <p:ext uri="{BB962C8B-B14F-4D97-AF65-F5344CB8AC3E}">
        <p14:creationId xmlns:p14="http://schemas.microsoft.com/office/powerpoint/2010/main" val="155429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8-9.</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kern="1200" dirty="0" smtClean="0">
                <a:solidFill>
                  <a:schemeClr val="tx1"/>
                </a:solidFill>
                <a:effectLst/>
                <a:latin typeface="+mn-lt"/>
                <a:ea typeface="+mn-ea"/>
                <a:cs typeface="+mn-cs"/>
              </a:rPr>
              <a:t>Can ile Canan’ın anne ve babası çok endişelenmişler. Can ve Canan’la konuşmuşlar. Onlara temiz olmanın yararlarını anlatmışlar. Bu anlatılanları biri dinlemeyince öbürü de hiç mi hiç dinlememiş. Can ve Canan bir sabah yataklarının baş ucunda bir mektup bulmuşlar. Biri koşup mektubu annesine uzatmış. Okumasını istemiş. Öbürü durur mu? O da okumasını istemiş. Anneleri mektubu okumuş:</a:t>
            </a:r>
          </a:p>
          <a:p>
            <a:r>
              <a:rPr lang="tr-TR" sz="1200" i="1" kern="1200" dirty="0" smtClean="0">
                <a:solidFill>
                  <a:schemeClr val="tx1"/>
                </a:solidFill>
                <a:effectLst/>
                <a:latin typeface="+mn-lt"/>
                <a:ea typeface="+mn-ea"/>
                <a:cs typeface="+mn-cs"/>
              </a:rPr>
              <a:t>Sevgili Can,</a:t>
            </a:r>
          </a:p>
          <a:p>
            <a:r>
              <a:rPr lang="tr-TR" sz="1200" i="1" kern="1200" dirty="0" smtClean="0">
                <a:solidFill>
                  <a:schemeClr val="tx1"/>
                </a:solidFill>
                <a:effectLst/>
                <a:latin typeface="+mn-lt"/>
                <a:ea typeface="+mn-ea"/>
                <a:cs typeface="+mn-cs"/>
              </a:rPr>
              <a:t>Sevgili Canan,</a:t>
            </a:r>
          </a:p>
          <a:p>
            <a:r>
              <a:rPr lang="tr-TR" sz="1200" i="1" kern="1200" dirty="0" smtClean="0">
                <a:solidFill>
                  <a:schemeClr val="tx1"/>
                </a:solidFill>
                <a:effectLst/>
                <a:latin typeface="+mn-lt"/>
                <a:ea typeface="+mn-ea"/>
                <a:cs typeface="+mn-cs"/>
              </a:rPr>
              <a:t>Duyduk ki sizin odanız tam bize göre bir yermiş. Yerleşmeye geliyoruz.</a:t>
            </a:r>
          </a:p>
          <a:p>
            <a:r>
              <a:rPr lang="tr-TR" sz="1200" i="1" kern="1200" dirty="0" smtClean="0">
                <a:solidFill>
                  <a:schemeClr val="tx1"/>
                </a:solidFill>
                <a:effectLst/>
                <a:latin typeface="+mn-lt"/>
                <a:ea typeface="+mn-ea"/>
                <a:cs typeface="+mn-cs"/>
              </a:rPr>
              <a:t>Sevgiler...</a:t>
            </a:r>
          </a:p>
          <a:p>
            <a:r>
              <a:rPr lang="tr-TR" sz="1200" i="1" kern="1200" dirty="0" smtClean="0">
                <a:solidFill>
                  <a:schemeClr val="tx1"/>
                </a:solidFill>
                <a:effectLst/>
                <a:latin typeface="+mn-lt"/>
                <a:ea typeface="+mn-ea"/>
                <a:cs typeface="+mn-cs"/>
              </a:rPr>
              <a:t>Bay ve Bayan Mikrop</a:t>
            </a:r>
          </a:p>
          <a:p>
            <a:r>
              <a:rPr lang="tr-TR" sz="1200" kern="1200" dirty="0" smtClean="0">
                <a:solidFill>
                  <a:schemeClr val="tx1"/>
                </a:solidFill>
                <a:effectLst/>
                <a:latin typeface="+mn-lt"/>
                <a:ea typeface="+mn-ea"/>
                <a:cs typeface="+mn-cs"/>
              </a:rPr>
              <a:t>Can ve Canan odalarını mikroplar ile paylaşma fikrinden hiç hoşlanmamışlar. Odalarını mikroplar ile paylaşan çocukların sonunda hastanede bir odaya taşındıklarını biliyorlarmış. Mikroplar insanları hastalandırarak onlara zarar verir ve bundan mutluluk duyarlarmış.</a:t>
            </a:r>
          </a:p>
        </p:txBody>
      </p:sp>
      <p:sp>
        <p:nvSpPr>
          <p:cNvPr id="4" name="Slayt Numarası Yer Tutucusu 3"/>
          <p:cNvSpPr>
            <a:spLocks noGrp="1"/>
          </p:cNvSpPr>
          <p:nvPr>
            <p:ph type="sldNum" sz="quarter" idx="10"/>
          </p:nvPr>
        </p:nvSpPr>
        <p:spPr/>
        <p:txBody>
          <a:bodyPr/>
          <a:lstStyle/>
          <a:p>
            <a:fld id="{1964C03A-FCF9-4F23-BAA8-3E6B282A48B0}" type="slidenum">
              <a:rPr lang="tr-TR" smtClean="0"/>
              <a:t>5</a:t>
            </a:fld>
            <a:endParaRPr lang="tr-TR"/>
          </a:p>
        </p:txBody>
      </p:sp>
    </p:spTree>
    <p:extLst>
      <p:ext uri="{BB962C8B-B14F-4D97-AF65-F5344CB8AC3E}">
        <p14:creationId xmlns:p14="http://schemas.microsoft.com/office/powerpoint/2010/main" val="195472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10-11.</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kern="1200" dirty="0" smtClean="0">
                <a:solidFill>
                  <a:schemeClr val="tx1"/>
                </a:solidFill>
                <a:effectLst/>
                <a:latin typeface="+mn-lt"/>
                <a:ea typeface="+mn-ea"/>
                <a:cs typeface="+mn-cs"/>
              </a:rPr>
              <a:t>Can ve Canan var güçleri ile aynı anda “</a:t>
            </a:r>
            <a:r>
              <a:rPr lang="tr-TR" sz="1200" kern="1200" dirty="0" err="1" smtClean="0">
                <a:solidFill>
                  <a:schemeClr val="tx1"/>
                </a:solidFill>
                <a:effectLst/>
                <a:latin typeface="+mn-lt"/>
                <a:ea typeface="+mn-ea"/>
                <a:cs typeface="+mn-cs"/>
              </a:rPr>
              <a:t>Yeşilcan</a:t>
            </a:r>
            <a:r>
              <a:rPr lang="tr-TR" sz="1200" kern="1200" dirty="0" smtClean="0">
                <a:solidFill>
                  <a:schemeClr val="tx1"/>
                </a:solidFill>
                <a:effectLst/>
                <a:latin typeface="+mn-lt"/>
                <a:ea typeface="+mn-ea"/>
                <a:cs typeface="+mn-cs"/>
              </a:rPr>
              <a:t> imdat!” diye bir çığlık atmışlar. </a:t>
            </a:r>
            <a:r>
              <a:rPr lang="tr-TR" sz="1200" kern="1200" dirty="0" err="1" smtClean="0">
                <a:solidFill>
                  <a:schemeClr val="tx1"/>
                </a:solidFill>
                <a:effectLst/>
                <a:latin typeface="+mn-lt"/>
                <a:ea typeface="+mn-ea"/>
                <a:cs typeface="+mn-cs"/>
              </a:rPr>
              <a:t>Yeşilcan</a:t>
            </a:r>
            <a:r>
              <a:rPr lang="tr-TR" sz="1200" kern="1200" dirty="0" smtClean="0">
                <a:solidFill>
                  <a:schemeClr val="tx1"/>
                </a:solidFill>
                <a:effectLst/>
                <a:latin typeface="+mn-lt"/>
                <a:ea typeface="+mn-ea"/>
                <a:cs typeface="+mn-cs"/>
              </a:rPr>
              <a:t> hemen uçan pelerinini takmış ve uçup gelmiş. Can ve Canan dertlerini </a:t>
            </a:r>
            <a:r>
              <a:rPr lang="tr-TR" sz="1200" kern="1200" dirty="0" err="1" smtClean="0">
                <a:solidFill>
                  <a:schemeClr val="tx1"/>
                </a:solidFill>
                <a:effectLst/>
                <a:latin typeface="+mn-lt"/>
                <a:ea typeface="+mn-ea"/>
                <a:cs typeface="+mn-cs"/>
              </a:rPr>
              <a:t>Yeşilcan’a</a:t>
            </a:r>
            <a:r>
              <a:rPr lang="tr-TR" sz="1200" kern="1200" dirty="0" smtClean="0">
                <a:solidFill>
                  <a:schemeClr val="tx1"/>
                </a:solidFill>
                <a:effectLst/>
                <a:latin typeface="+mn-lt"/>
                <a:ea typeface="+mn-ea"/>
                <a:cs typeface="+mn-cs"/>
              </a:rPr>
              <a:t> anlatmışlar. </a:t>
            </a:r>
            <a:r>
              <a:rPr lang="tr-TR" sz="1200" kern="1200" dirty="0" err="1" smtClean="0">
                <a:solidFill>
                  <a:schemeClr val="tx1"/>
                </a:solidFill>
                <a:effectLst/>
                <a:latin typeface="+mn-lt"/>
                <a:ea typeface="+mn-ea"/>
                <a:cs typeface="+mn-cs"/>
              </a:rPr>
              <a:t>Yeşilcan</a:t>
            </a:r>
            <a:r>
              <a:rPr lang="tr-TR" sz="1200" kern="1200" dirty="0" smtClean="0">
                <a:solidFill>
                  <a:schemeClr val="tx1"/>
                </a:solidFill>
                <a:effectLst/>
                <a:latin typeface="+mn-lt"/>
                <a:ea typeface="+mn-ea"/>
                <a:cs typeface="+mn-cs"/>
              </a:rPr>
              <a:t> Can ve Canan’ın annelerinden onları yıkamasını istemiş. Çocuklar banyolarını yaparken </a:t>
            </a:r>
            <a:r>
              <a:rPr lang="tr-TR" sz="1200" kern="1200" dirty="0" err="1" smtClean="0">
                <a:solidFill>
                  <a:schemeClr val="tx1"/>
                </a:solidFill>
                <a:effectLst/>
                <a:latin typeface="+mn-lt"/>
                <a:ea typeface="+mn-ea"/>
                <a:cs typeface="+mn-cs"/>
              </a:rPr>
              <a:t>Yeşilcan</a:t>
            </a:r>
            <a:r>
              <a:rPr lang="tr-TR" sz="1200" kern="1200" dirty="0" smtClean="0">
                <a:solidFill>
                  <a:schemeClr val="tx1"/>
                </a:solidFill>
                <a:effectLst/>
                <a:latin typeface="+mn-lt"/>
                <a:ea typeface="+mn-ea"/>
                <a:cs typeface="+mn-cs"/>
              </a:rPr>
              <a:t> hızlıca odadaki çöpleri toplayıp çöp kutusuna atmış. Çocuklar banyolarını yaptıktan sonra hep beraber yatak örtülerini, perdeleri, kirli çamaşırları çamaşır makinesine atmışlar. Camları, yerleri, dolap ve masayı bir güzel silmişler. Kapı kollarını temizlemişler. Odayı bir güzel havalandırmışlar. </a:t>
            </a:r>
            <a:r>
              <a:rPr lang="tr-TR" sz="1200" kern="1200" dirty="0" err="1" smtClean="0">
                <a:solidFill>
                  <a:schemeClr val="tx1"/>
                </a:solidFill>
                <a:effectLst/>
                <a:latin typeface="+mn-lt"/>
                <a:ea typeface="+mn-ea"/>
                <a:cs typeface="+mn-cs"/>
              </a:rPr>
              <a:t>Yeşilcan</a:t>
            </a:r>
            <a:r>
              <a:rPr lang="tr-TR" sz="1200" kern="1200" dirty="0" smtClean="0">
                <a:solidFill>
                  <a:schemeClr val="tx1"/>
                </a:solidFill>
                <a:effectLst/>
                <a:latin typeface="+mn-lt"/>
                <a:ea typeface="+mn-ea"/>
                <a:cs typeface="+mn-cs"/>
              </a:rPr>
              <a:t>, Can ile Canan’a, birer ayna, birer tırnak makası, birer diş fırçası ve birer diş macunu alıp hediye etmiş.</a:t>
            </a:r>
          </a:p>
        </p:txBody>
      </p:sp>
      <p:sp>
        <p:nvSpPr>
          <p:cNvPr id="4" name="Slayt Numarası Yer Tutucusu 3"/>
          <p:cNvSpPr>
            <a:spLocks noGrp="1"/>
          </p:cNvSpPr>
          <p:nvPr>
            <p:ph type="sldNum" sz="quarter" idx="10"/>
          </p:nvPr>
        </p:nvSpPr>
        <p:spPr/>
        <p:txBody>
          <a:bodyPr/>
          <a:lstStyle/>
          <a:p>
            <a:fld id="{1964C03A-FCF9-4F23-BAA8-3E6B282A48B0}" type="slidenum">
              <a:rPr lang="tr-TR" smtClean="0"/>
              <a:t>6</a:t>
            </a:fld>
            <a:endParaRPr lang="tr-TR"/>
          </a:p>
        </p:txBody>
      </p:sp>
    </p:spTree>
    <p:extLst>
      <p:ext uri="{BB962C8B-B14F-4D97-AF65-F5344CB8AC3E}">
        <p14:creationId xmlns:p14="http://schemas.microsoft.com/office/powerpoint/2010/main" val="113207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12.</a:t>
            </a:r>
          </a:p>
        </p:txBody>
      </p:sp>
      <p:sp>
        <p:nvSpPr>
          <p:cNvPr id="4" name="Slayt Numarası Yer Tutucusu 3"/>
          <p:cNvSpPr>
            <a:spLocks noGrp="1"/>
          </p:cNvSpPr>
          <p:nvPr>
            <p:ph type="sldNum" sz="quarter" idx="10"/>
          </p:nvPr>
        </p:nvSpPr>
        <p:spPr/>
        <p:txBody>
          <a:bodyPr/>
          <a:lstStyle/>
          <a:p>
            <a:fld id="{1964C03A-FCF9-4F23-BAA8-3E6B282A48B0}" type="slidenum">
              <a:rPr lang="tr-TR" smtClean="0"/>
              <a:t>7</a:t>
            </a:fld>
            <a:endParaRPr lang="tr-TR"/>
          </a:p>
        </p:txBody>
      </p:sp>
    </p:spTree>
    <p:extLst>
      <p:ext uri="{BB962C8B-B14F-4D97-AF65-F5344CB8AC3E}">
        <p14:creationId xmlns:p14="http://schemas.microsoft.com/office/powerpoint/2010/main" val="2392883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13.</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Öykü metni: </a:t>
            </a:r>
            <a:r>
              <a:rPr lang="tr-TR" sz="1200" b="0" i="0" u="none" strike="noStrike" kern="1200" baseline="0" dirty="0" smtClean="0">
                <a:solidFill>
                  <a:schemeClr val="tx1"/>
                </a:solidFill>
                <a:latin typeface="+mn-lt"/>
                <a:ea typeface="+mn-ea"/>
                <a:cs typeface="+mn-cs"/>
              </a:rPr>
              <a:t>Aslında Can ve Canan çok akıllı çocuklarmış. Pis olmanın kendilerine zarar verdiğini fark etmişler. O günden sonra temiz olmak için ellerinden geleni yapmışlar. </a:t>
            </a:r>
            <a:r>
              <a:rPr lang="tr-TR" sz="1200" b="0" i="0" u="none" strike="noStrike" kern="1200" baseline="0" dirty="0" err="1" smtClean="0">
                <a:solidFill>
                  <a:schemeClr val="tx1"/>
                </a:solidFill>
                <a:latin typeface="+mn-lt"/>
                <a:ea typeface="+mn-ea"/>
                <a:cs typeface="+mn-cs"/>
              </a:rPr>
              <a:t>Yeşilcan’ın</a:t>
            </a:r>
            <a:r>
              <a:rPr lang="tr-TR" sz="1200" b="0" i="0" u="none" strike="noStrike" kern="1200" baseline="0" dirty="0" smtClean="0">
                <a:solidFill>
                  <a:schemeClr val="tx1"/>
                </a:solidFill>
                <a:latin typeface="+mn-lt"/>
                <a:ea typeface="+mn-ea"/>
                <a:cs typeface="+mn-cs"/>
              </a:rPr>
              <a:t> kendilerine verdiği temizlik ve sağlık öğütlerini yaşamak için hep birbirlerine örnek olmuşlar.</a:t>
            </a:r>
          </a:p>
          <a:p>
            <a:r>
              <a:rPr lang="tr-TR" sz="1200" b="0" i="0" u="none" strike="noStrike" kern="1200" baseline="0" dirty="0" smtClean="0">
                <a:solidFill>
                  <a:schemeClr val="tx1"/>
                </a:solidFill>
                <a:latin typeface="+mn-lt"/>
                <a:ea typeface="+mn-ea"/>
                <a:cs typeface="+mn-cs"/>
              </a:rPr>
              <a:t>Bay ve Bayan mikrop mu? </a:t>
            </a:r>
          </a:p>
          <a:p>
            <a:r>
              <a:rPr lang="tr-TR" sz="1200" b="0" i="0" u="none" strike="noStrike" kern="1200" baseline="0" dirty="0" smtClean="0">
                <a:solidFill>
                  <a:schemeClr val="tx1"/>
                </a:solidFill>
                <a:latin typeface="+mn-lt"/>
                <a:ea typeface="+mn-ea"/>
                <a:cs typeface="+mn-cs"/>
              </a:rPr>
              <a:t>Onları temiz yerlerde kimse görmemiş.</a:t>
            </a:r>
            <a:endParaRPr lang="tr-TR" dirty="0"/>
          </a:p>
        </p:txBody>
      </p:sp>
      <p:sp>
        <p:nvSpPr>
          <p:cNvPr id="4" name="Slayt Numarası Yer Tutucusu 3"/>
          <p:cNvSpPr>
            <a:spLocks noGrp="1"/>
          </p:cNvSpPr>
          <p:nvPr>
            <p:ph type="sldNum" sz="quarter" idx="10"/>
          </p:nvPr>
        </p:nvSpPr>
        <p:spPr/>
        <p:txBody>
          <a:bodyPr/>
          <a:lstStyle/>
          <a:p>
            <a:fld id="{1964C03A-FCF9-4F23-BAA8-3E6B282A48B0}" type="slidenum">
              <a:rPr lang="tr-TR" smtClean="0"/>
              <a:t>8</a:t>
            </a:fld>
            <a:endParaRPr lang="tr-TR"/>
          </a:p>
        </p:txBody>
      </p:sp>
    </p:spTree>
    <p:extLst>
      <p:ext uri="{BB962C8B-B14F-4D97-AF65-F5344CB8AC3E}">
        <p14:creationId xmlns:p14="http://schemas.microsoft.com/office/powerpoint/2010/main" val="70721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err="1" smtClean="0">
                <a:solidFill>
                  <a:schemeClr val="tx1"/>
                </a:solidFill>
                <a:latin typeface="+mn-lt"/>
                <a:ea typeface="+mn-ea"/>
                <a:cs typeface="+mn-cs"/>
              </a:rPr>
              <a:t>Yeşilcan</a:t>
            </a:r>
            <a:r>
              <a:rPr lang="tr-TR" sz="1200" b="1" i="0" u="none" strike="noStrike" kern="1200" baseline="0" dirty="0" smtClean="0">
                <a:solidFill>
                  <a:schemeClr val="tx1"/>
                </a:solidFill>
                <a:latin typeface="+mn-lt"/>
                <a:ea typeface="+mn-ea"/>
                <a:cs typeface="+mn-cs"/>
              </a:rPr>
              <a:t> ve Sağlıklı Yaşam </a:t>
            </a:r>
            <a:r>
              <a:rPr lang="tr-TR" sz="1200" b="0" i="0" u="none" strike="noStrike" kern="1200" baseline="0" dirty="0" smtClean="0">
                <a:solidFill>
                  <a:schemeClr val="tx1"/>
                </a:solidFill>
                <a:latin typeface="+mn-lt"/>
                <a:ea typeface="+mn-ea"/>
                <a:cs typeface="+mn-cs"/>
              </a:rPr>
              <a:t>adlı Yeşilay tarafından hazırlanmış kitapçık, s. 14.</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a:p>
            <a:r>
              <a:rPr lang="tr-TR" sz="1200" b="1" kern="1200" dirty="0" smtClean="0">
                <a:solidFill>
                  <a:schemeClr val="tx1"/>
                </a:solidFill>
                <a:effectLst/>
                <a:latin typeface="+mn-lt"/>
                <a:ea typeface="+mn-ea"/>
                <a:cs typeface="+mn-cs"/>
              </a:rPr>
              <a:t>Etkinlik başlığı: </a:t>
            </a:r>
            <a:r>
              <a:rPr lang="tr-TR" sz="1200" b="0" kern="1200" dirty="0" smtClean="0">
                <a:solidFill>
                  <a:schemeClr val="tx1"/>
                </a:solidFill>
                <a:effectLst/>
                <a:latin typeface="+mn-lt"/>
                <a:ea typeface="+mn-ea"/>
                <a:cs typeface="+mn-cs"/>
              </a:rPr>
              <a:t>Hangileri Gerekli?</a:t>
            </a:r>
          </a:p>
          <a:p>
            <a:r>
              <a:rPr lang="tr-TR" sz="1200" b="1" kern="1200" dirty="0" smtClean="0">
                <a:solidFill>
                  <a:schemeClr val="tx1"/>
                </a:solidFill>
                <a:effectLst/>
                <a:latin typeface="+mn-lt"/>
                <a:ea typeface="+mn-ea"/>
                <a:cs typeface="+mn-cs"/>
              </a:rPr>
              <a:t>Etkinlik yönergesi: </a:t>
            </a:r>
            <a:r>
              <a:rPr lang="tr-TR" sz="1200" kern="1200" dirty="0" smtClean="0">
                <a:solidFill>
                  <a:schemeClr val="tx1"/>
                </a:solidFill>
                <a:effectLst/>
                <a:latin typeface="+mn-lt"/>
                <a:ea typeface="+mn-ea"/>
                <a:cs typeface="+mn-cs"/>
              </a:rPr>
              <a:t>Kişisel temizliğimiz için neler gerekli? Haydi daire içine alalım!</a:t>
            </a:r>
          </a:p>
        </p:txBody>
      </p:sp>
      <p:sp>
        <p:nvSpPr>
          <p:cNvPr id="4" name="Slayt Numarası Yer Tutucusu 3"/>
          <p:cNvSpPr>
            <a:spLocks noGrp="1"/>
          </p:cNvSpPr>
          <p:nvPr>
            <p:ph type="sldNum" sz="quarter" idx="10"/>
          </p:nvPr>
        </p:nvSpPr>
        <p:spPr/>
        <p:txBody>
          <a:bodyPr/>
          <a:lstStyle/>
          <a:p>
            <a:fld id="{1964C03A-FCF9-4F23-BAA8-3E6B282A48B0}" type="slidenum">
              <a:rPr lang="tr-TR" smtClean="0"/>
              <a:t>9</a:t>
            </a:fld>
            <a:endParaRPr lang="tr-TR"/>
          </a:p>
        </p:txBody>
      </p:sp>
    </p:spTree>
    <p:extLst>
      <p:ext uri="{BB962C8B-B14F-4D97-AF65-F5344CB8AC3E}">
        <p14:creationId xmlns:p14="http://schemas.microsoft.com/office/powerpoint/2010/main" val="25900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124954-DD3D-43AB-919B-93A4605B2CC9}"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157659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24954-DD3D-43AB-919B-93A4605B2CC9}"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366491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24954-DD3D-43AB-919B-93A4605B2CC9}"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91536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124954-DD3D-43AB-919B-93A4605B2CC9}"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238176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24954-DD3D-43AB-919B-93A4605B2CC9}" type="datetimeFigureOut">
              <a:rPr lang="tr-TR" smtClean="0"/>
              <a:t>20.01.2015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7878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124954-DD3D-43AB-919B-93A4605B2CC9}"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273436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124954-DD3D-43AB-919B-93A4605B2CC9}" type="datetimeFigureOut">
              <a:rPr lang="tr-TR" smtClean="0"/>
              <a:t>20.01.2015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297143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124954-DD3D-43AB-919B-93A4605B2CC9}" type="datetimeFigureOut">
              <a:rPr lang="tr-TR" smtClean="0"/>
              <a:t>20.01.2015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3639974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24954-DD3D-43AB-919B-93A4605B2CC9}" type="datetimeFigureOut">
              <a:rPr lang="tr-TR" smtClean="0"/>
              <a:t>20.01.2015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149795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24954-DD3D-43AB-919B-93A4605B2CC9}"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135577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24954-DD3D-43AB-919B-93A4605B2CC9}" type="datetimeFigureOut">
              <a:rPr lang="tr-TR" smtClean="0"/>
              <a:t>20.01.2015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1ECCA7A-1A88-43F7-924E-5845ACFC9686}" type="slidenum">
              <a:rPr lang="tr-TR" smtClean="0"/>
              <a:t>‹#›</a:t>
            </a:fld>
            <a:endParaRPr lang="tr-TR"/>
          </a:p>
        </p:txBody>
      </p:sp>
    </p:spTree>
    <p:extLst>
      <p:ext uri="{BB962C8B-B14F-4D97-AF65-F5344CB8AC3E}">
        <p14:creationId xmlns:p14="http://schemas.microsoft.com/office/powerpoint/2010/main" val="380888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24954-DD3D-43AB-919B-93A4605B2CC9}" type="datetimeFigureOut">
              <a:rPr lang="tr-TR" smtClean="0"/>
              <a:t>20.01.2015</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CCA7A-1A88-43F7-924E-5845ACFC9686}" type="slidenum">
              <a:rPr lang="tr-TR" smtClean="0"/>
              <a:t>‹#›</a:t>
            </a:fld>
            <a:endParaRPr lang="tr-TR"/>
          </a:p>
        </p:txBody>
      </p:sp>
    </p:spTree>
    <p:extLst>
      <p:ext uri="{BB962C8B-B14F-4D97-AF65-F5344CB8AC3E}">
        <p14:creationId xmlns:p14="http://schemas.microsoft.com/office/powerpoint/2010/main" val="101904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2044700" y="0"/>
            <a:ext cx="5054600" cy="68580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700" y="6298572"/>
            <a:ext cx="5054600" cy="559428"/>
          </a:xfrm>
          <a:prstGeom prst="rect">
            <a:avLst/>
          </a:prstGeom>
        </p:spPr>
      </p:pic>
      <p:sp>
        <p:nvSpPr>
          <p:cNvPr id="4" name="TextBox 3"/>
          <p:cNvSpPr txBox="1"/>
          <p:nvPr/>
        </p:nvSpPr>
        <p:spPr>
          <a:xfrm>
            <a:off x="2340304" y="739608"/>
            <a:ext cx="2587568" cy="39209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tr-TR" dirty="0"/>
              <a:t>Sağlıklı Yaşama Kılavuzu</a:t>
            </a:r>
          </a:p>
        </p:txBody>
      </p:sp>
    </p:spTree>
    <p:extLst>
      <p:ext uri="{BB962C8B-B14F-4D97-AF65-F5344CB8AC3E}">
        <p14:creationId xmlns:p14="http://schemas.microsoft.com/office/powerpoint/2010/main" val="144736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518904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019257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305115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Grp="1" noChangeAspect="1"/>
          </p:cNvPicPr>
          <p:nvPr isPhoto="1"/>
        </p:nvPicPr>
        <p:blipFill>
          <a:blip r:embed="rId3">
            <a:extLst>
              <a:ext uri="{28A0092B-C50C-407E-A947-70E740481C1C}">
                <a14:useLocalDpi xmlns:a14="http://schemas.microsoft.com/office/drawing/2010/main" val="0"/>
              </a:ext>
            </a:extLst>
          </a:blip>
          <a:stretch>
            <a:fillRect/>
          </a:stretch>
        </p:blipFill>
        <p:spPr>
          <a:xfrm>
            <a:off x="1892301" y="0"/>
            <a:ext cx="5357812" cy="6858000"/>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300" y="6265013"/>
            <a:ext cx="5357814" cy="592987"/>
          </a:xfrm>
          <a:prstGeom prst="rect">
            <a:avLst/>
          </a:prstGeom>
        </p:spPr>
      </p:pic>
    </p:spTree>
    <p:extLst>
      <p:ext uri="{BB962C8B-B14F-4D97-AF65-F5344CB8AC3E}">
        <p14:creationId xmlns:p14="http://schemas.microsoft.com/office/powerpoint/2010/main" val="96097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2303" y="4706494"/>
            <a:ext cx="4899390" cy="444580"/>
          </a:xfrm>
          <a:prstGeom prst="rect">
            <a:avLst/>
          </a:prstGeom>
        </p:spPr>
        <p:txBody>
          <a:bodyPr/>
          <a:lstStyle>
            <a:lvl1pPr algn="l" defTabSz="540056" rtl="0" eaLnBrk="1" latinLnBrk="0" hangingPunct="1">
              <a:lnSpc>
                <a:spcPct val="90000"/>
              </a:lnSpc>
              <a:spcBef>
                <a:spcPct val="0"/>
              </a:spcBef>
              <a:buNone/>
              <a:defRPr sz="2599" kern="1200">
                <a:solidFill>
                  <a:schemeClr val="tx1"/>
                </a:solidFill>
                <a:latin typeface="+mj-lt"/>
                <a:ea typeface="+mj-ea"/>
                <a:cs typeface="+mj-cs"/>
              </a:defRPr>
            </a:lvl1pPr>
          </a:lstStyle>
          <a:p>
            <a:pPr algn="ctr"/>
            <a:r>
              <a:rPr lang="tr-TR" sz="1814" dirty="0"/>
              <a:t>Fotoğraflar ve Grafik Çalışmaları</a:t>
            </a:r>
            <a:endParaRPr lang="en-US" sz="1814"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394" y="1728780"/>
            <a:ext cx="1180017" cy="2360034"/>
          </a:xfrm>
          <a:prstGeom prst="rect">
            <a:avLst/>
          </a:prstGeom>
        </p:spPr>
      </p:pic>
      <p:sp>
        <p:nvSpPr>
          <p:cNvPr id="8" name="TextBox 7"/>
          <p:cNvSpPr txBox="1"/>
          <p:nvPr/>
        </p:nvSpPr>
        <p:spPr>
          <a:xfrm>
            <a:off x="2122303" y="4231311"/>
            <a:ext cx="4899390" cy="287771"/>
          </a:xfrm>
          <a:prstGeom prst="rect">
            <a:avLst/>
          </a:prstGeom>
          <a:noFill/>
          <a:effectLst/>
        </p:spPr>
        <p:txBody>
          <a:bodyPr wrap="square" rtlCol="0">
            <a:spAutoFit/>
          </a:bodyPr>
          <a:lstStyle/>
          <a:p>
            <a:pPr algn="ctr"/>
            <a:r>
              <a:rPr lang="tr-TR" sz="1270" dirty="0">
                <a:ln w="9525">
                  <a:noFill/>
                  <a:prstDash val="solid"/>
                </a:ln>
              </a:rPr>
              <a:t>Bu sunu EDAM tarafından YEŞİLAY için hazırlanmıştır.</a:t>
            </a:r>
          </a:p>
        </p:txBody>
      </p:sp>
      <p:sp>
        <p:nvSpPr>
          <p:cNvPr id="9" name="TextBox 8"/>
          <p:cNvSpPr txBox="1"/>
          <p:nvPr/>
        </p:nvSpPr>
        <p:spPr>
          <a:xfrm>
            <a:off x="348106" y="5207442"/>
            <a:ext cx="8429065" cy="287771"/>
          </a:xfrm>
          <a:prstGeom prst="rect">
            <a:avLst/>
          </a:prstGeom>
          <a:noFill/>
          <a:effectLst/>
        </p:spPr>
        <p:txBody>
          <a:bodyPr wrap="square" rtlCol="0">
            <a:spAutoFit/>
          </a:bodyPr>
          <a:lstStyle/>
          <a:p>
            <a:pPr algn="ctr"/>
            <a:r>
              <a:rPr lang="tr-TR" sz="1270" dirty="0"/>
              <a:t>Oğan </a:t>
            </a:r>
            <a:r>
              <a:rPr lang="tr-TR" sz="1270" dirty="0" err="1"/>
              <a:t>Kandemiroğlu</a:t>
            </a:r>
            <a:r>
              <a:rPr lang="tr-TR" sz="1270" dirty="0"/>
              <a:t> </a:t>
            </a:r>
            <a:r>
              <a:rPr lang="en-US" sz="1270" dirty="0"/>
              <a:t>©</a:t>
            </a:r>
            <a:r>
              <a:rPr lang="tr-TR" sz="1270" dirty="0"/>
              <a:t> </a:t>
            </a:r>
            <a:r>
              <a:rPr lang="tr-TR" sz="1270" dirty="0" smtClean="0"/>
              <a:t>Yeşilay</a:t>
            </a:r>
            <a:endParaRPr lang="tr-TR" sz="127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 y="6099018"/>
            <a:ext cx="9143520" cy="758984"/>
          </a:xfrm>
          <a:prstGeom prst="rect">
            <a:avLst/>
          </a:prstGeom>
        </p:spPr>
      </p:pic>
    </p:spTree>
    <p:extLst>
      <p:ext uri="{BB962C8B-B14F-4D97-AF65-F5344CB8AC3E}">
        <p14:creationId xmlns:p14="http://schemas.microsoft.com/office/powerpoint/2010/main" val="154571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13192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4"/>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744664" y="0"/>
            <a:ext cx="5653087" cy="6858000"/>
          </a:xfrm>
          <a:prstGeom prst="rect">
            <a:avLst/>
          </a:prstGeom>
          <a:noFill/>
          <a:ln>
            <a:noFill/>
          </a:ln>
        </p:spPr>
      </p:pic>
    </p:spTree>
    <p:extLst>
      <p:ext uri="{BB962C8B-B14F-4D97-AF65-F5344CB8AC3E}">
        <p14:creationId xmlns:p14="http://schemas.microsoft.com/office/powerpoint/2010/main" val="2744575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649342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6"/>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125802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7"/>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538303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8"/>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771651" y="0"/>
            <a:ext cx="5599113" cy="6858000"/>
          </a:xfrm>
          <a:prstGeom prst="rect">
            <a:avLst/>
          </a:prstGeom>
          <a:noFill/>
          <a:ln>
            <a:noFill/>
          </a:ln>
        </p:spPr>
      </p:pic>
    </p:spTree>
    <p:extLst>
      <p:ext uri="{BB962C8B-B14F-4D97-AF65-F5344CB8AC3E}">
        <p14:creationId xmlns:p14="http://schemas.microsoft.com/office/powerpoint/2010/main" val="3024984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09"/>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995489" y="0"/>
            <a:ext cx="5153025" cy="6858000"/>
          </a:xfrm>
          <a:prstGeom prst="rect">
            <a:avLst/>
          </a:prstGeom>
          <a:noFill/>
          <a:ln>
            <a:noFill/>
          </a:ln>
        </p:spPr>
      </p:pic>
    </p:spTree>
    <p:extLst>
      <p:ext uri="{BB962C8B-B14F-4D97-AF65-F5344CB8AC3E}">
        <p14:creationId xmlns:p14="http://schemas.microsoft.com/office/powerpoint/2010/main" val="2483623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0"/>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67124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TotalTime>
  <Words>919</Words>
  <Application>Microsoft Office PowerPoint</Application>
  <PresentationFormat>Ekran Gösterisi (4:3)</PresentationFormat>
  <Paragraphs>67</Paragraphs>
  <Slides>14</Slides>
  <Notes>14</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EDAM (Eğitim Danışmanlığı ve Araştırmaları Merkezi)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saglikli yasam_okul_oncesi_1</dc:title>
  <dc:creator>mustafa; alpaslan; hatice; EDAM</dc:creator>
  <dc:description>Bu sunu Yeşilay tarafından okulöncesi çağı öğrencilere ve çocuklara yönelik hazırlanmış aşağıdaki kitapçıktan yararlanılarak oluşturulmuştur:_x000d_
Yeşilcan ve Sağlıklı Yaşam, Neriman Karatekin, 2014, İstanbul, Yeşilay TBM Alan Kitaplığı Dizisi No: 11.</dc:description>
  <cp:lastModifiedBy>Proje</cp:lastModifiedBy>
  <cp:revision>20</cp:revision>
  <dcterms:created xsi:type="dcterms:W3CDTF">2014-11-08T20:05:47Z</dcterms:created>
  <dcterms:modified xsi:type="dcterms:W3CDTF">2015-01-20T12:35:36Z</dcterms:modified>
</cp:coreProperties>
</file>