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73" r:id="rId10"/>
    <p:sldId id="474" r:id="rId11"/>
    <p:sldId id="475" r:id="rId12"/>
    <p:sldId id="476" r:id="rId13"/>
    <p:sldId id="479" r:id="rId14"/>
    <p:sldId id="480" r:id="rId15"/>
    <p:sldId id="481" r:id="rId16"/>
    <p:sldId id="482" r:id="rId17"/>
    <p:sldId id="414" r:id="rId18"/>
    <p:sldId id="374" r:id="rId19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9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80803" autoAdjust="0"/>
  </p:normalViewPr>
  <p:slideViewPr>
    <p:cSldViewPr>
      <p:cViewPr varScale="1">
        <p:scale>
          <a:sx n="56" d="100"/>
          <a:sy n="56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yetişkinlere ve anne babalara yönelik hazırlanmış aşağıdaki kitapçıktan ulaşabilirsiniz: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24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30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24-27.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3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16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yetişkinlere ve anne babalara yönelik hazırlanmış aşağıdaki kitapçıktan yararlanılarak oluşturulmuştur: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 ve A. Esra </a:t>
            </a:r>
            <a:r>
              <a:rPr lang="tr-T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İşmen</a:t>
            </a:r>
            <a:r>
              <a:rPr lang="tr-T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Gazioğlu, 2014, İstanbul, Yeşilay TBM Alan Kitaplığı Dizisi No: 9.</a:t>
            </a:r>
            <a:endParaRPr lang="tr-TR" b="0" smtClean="0"/>
          </a:p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2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2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1-3.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72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5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6-9.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5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16-17.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2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10-17.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 Yerinde Yeterince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18-21.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20.01.2015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20" y="1991737"/>
            <a:ext cx="61734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İşlevlerden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Uzak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ürününün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işlevinden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olabildiğince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uzaklaşıp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alternatiflerine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yönelebilir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örneğin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e-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postayı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kullanıyorsanız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klasik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mektuplara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başvurabilirsiniz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Kartlar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neler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kaybettireceğini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hatırlatıcı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kartları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,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aracın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yerlerine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asabilirsiniz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Ölmeden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Önce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İstediklerinizi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Listeleyin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Hep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isteyip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türlü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vakit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bulamadığınız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faaliyetleri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yazıp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sırayla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başlayabilirsiniz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1991737"/>
            <a:ext cx="61014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Terapisine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Başvurun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ilişkilerinin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çok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önemli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husus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dikkate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Bağımlısı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Teknolojik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Ailece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Evde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fazla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sayıda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konusu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cihazları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azaltıp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cihazı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ortak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alanında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evin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diğer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paylaşarak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Yapın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Spor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yapmak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vücutta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biriken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enerjiyi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sağlıklı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boşaltmayı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sağlayacağından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kolaylaştırabilecektir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5333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350616"/>
            <a:ext cx="602942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İsteyin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Aile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üyelerinden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arkadaşlardan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yardım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istemek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sürekli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destek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mekanizması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bulabilmenizi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hem de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sürecini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devam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ettirebilmenizi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sağlayacaktır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Kontrol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Edin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sebep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arttıran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otomatik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düşüncelerinizi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şartlanmışlıklarınızı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gözden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geçirebilirsiniz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Sosyal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Beceriler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Edinin</a:t>
            </a:r>
            <a:r>
              <a:rPr lang="en-US" sz="2800" dirty="0">
                <a:solidFill>
                  <a:schemeClr val="bg1"/>
                </a:solidFill>
              </a:rPr>
              <a:t>!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+mn-lt"/>
              </a:rPr>
              <a:t>Yeni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sosyal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becerilerin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kazanılması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bağımlılığının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tedavisinde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oldukça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faydalı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olabilmektedir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2984299"/>
            <a:ext cx="5760639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600" dirty="0" smtClean="0">
                <a:solidFill>
                  <a:schemeClr val="bg1"/>
                </a:solidFill>
                <a:latin typeface="+mn-lt"/>
              </a:rPr>
              <a:t>YERLİ YERİNDE!</a:t>
            </a:r>
            <a:endParaRPr lang="tr-TR" sz="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 rot="1702426">
            <a:off x="5779765" y="652461"/>
            <a:ext cx="38874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400" b="1" dirty="0">
                <a:solidFill>
                  <a:srgbClr val="FF0000"/>
                </a:solidFill>
                <a:latin typeface="+mj-lt"/>
              </a:rPr>
              <a:t>Çocuğunuzun Teknoloji ile İlişkisi Nasıl Olmalı?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4067944" y="5106951"/>
            <a:ext cx="410445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6000" dirty="0" smtClean="0">
                <a:solidFill>
                  <a:schemeClr val="bg1"/>
                </a:solidFill>
                <a:latin typeface="+mn-lt"/>
              </a:rPr>
              <a:t>YETERİNCE!</a:t>
            </a:r>
            <a:endParaRPr lang="tr-TR" sz="6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71740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80" y="2492896"/>
            <a:ext cx="8332546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Hem kendinizin hem de çocuğunuzun ne seyredeceği veya hangi programları kullanacağı konusunda seçici olun.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 ekranla </a:t>
            </a:r>
            <a:r>
              <a:rPr lang="tr-TR" dirty="0" err="1">
                <a:solidFill>
                  <a:schemeClr val="bg1"/>
                </a:solidFill>
                <a:latin typeface="+mn-lt"/>
              </a:rPr>
              <a:t>başbaşa</a:t>
            </a:r>
            <a:r>
              <a:rPr lang="tr-TR" dirty="0">
                <a:solidFill>
                  <a:schemeClr val="bg1"/>
                </a:solidFill>
                <a:latin typeface="+mn-lt"/>
              </a:rPr>
              <a:t> bırakmayın.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Çocuğunuzun teknolojik aygıtta kullandığı yazılım veya seyrettikleriyle ilgili sorular sorun.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Teknolojinin ailece birlikte geçirilen zamanların ya da oyun saatlerinin yerini almasına izin vermeyin.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Problemlerini şiddet kullanarak çözen karakterlerin yer aldığı programlardan, şiddet içeren oyunlardan çocuğunuzu uzak tutun.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>
                <a:solidFill>
                  <a:schemeClr val="bg1"/>
                </a:solidFill>
                <a:latin typeface="+mn-lt"/>
              </a:rPr>
              <a:t>Çizgi film karakterlerinin yaptıklarının hayal mahsulü ve kurgu olduğunu uygun bir dille çocuğunuza anlatın.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  <a:latin typeface="+mn-lt"/>
              </a:rPr>
              <a:t>Çocuğunuza izlediği filmlerde veya oynadığı oyunlarda yer alan belli karakterleri niçin sevdiğini sorun, bu konu üzerinde karşılıklı konuşun.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Çocuğunuzu kendi film veya oyun karakterlerini yaratması için teşvik edin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4872849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52928" cy="397031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Ergenlik </a:t>
            </a:r>
            <a:r>
              <a:rPr lang="tr-TR" sz="1800" dirty="0"/>
              <a:t>çağındaki çocuğunuza televizyonda gördüklerine eleştirel yaklaşabilmesi için seyrettikleriyle ilgili sorular sorun.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televizyon programlarıyla reklamlar arasında sıkı bir bağ olduğunu fark etmesine yardımcı olun.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Çocuğunuzdan televizyon, bilgisayar ve tablet olmadan birlikte yapabileceğiniz eğlenceli etkinlikler belirlemesini isteyin ve uygun olanlarını gerçekleştirmeye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severek oynadığı bir oyunu siz de kendi kendinize oynayın, seyrettiği filmleri seyredin, takip ettiği sitelere girin. Böylece çocuğunuzla üzerinde konuşabileceğiniz ortak bir konu edinin.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Çocuğunuzla birlikte televizyon, bilgisayar, tablet vb. kullanımının kurallarını belirleyin.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ekran başında geçireceği günlük süre için mutlaka bir zaman sınırlaması getirin</a:t>
            </a:r>
            <a:r>
              <a:rPr lang="tr-TR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Çocuğunuzun oynayacağı oyunların pedagojik ilkeler gözetilerek hazırlandığından ve güvenilir kaynaklardan geldiğinden emin olun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13480508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679" y="2492896"/>
            <a:ext cx="8332546" cy="3693319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Televizyon</a:t>
            </a:r>
            <a:r>
              <a:rPr lang="tr-TR" sz="1800" dirty="0"/>
              <a:t>, bilgisayar vb. araçları asla çocuk bakıcısı olarak kullanmayın.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Yasaklarla sonuca ulaşmaya çalışmayın; çocuğunuz televizyon veya bilgisayara fazlaca düşkünlük gösteriyorsa yasaklamak yerine ona daha cazip gelecek seçenekler sunmaya çalışın.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Bilgisayar, tablet vb. kullanımını disiplin aracı hâline getirmeyin.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Çocuğunuzu yaratıcılığını geliştirebileceği, sanatsal faaliyetlerde bulunabileceği sitelerle tanıştırın.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sosyal medyada kişisel bilgilerini paylaşmaması gerektiğini gerekçeleriyle açıklayın.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Çocuğunuza göndericisi bilinmeyen e-postalara şüpheyle yaklaşması gerektiğini öğretin.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İnternet ortamında insanları gerçekten tanımanın oldukça güç hatta imkânsız olduğunu çocuğunuza anlatın.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679" y="369285"/>
            <a:ext cx="8352928" cy="1754326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171450" indent="-1714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+mn-lt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600" dirty="0">
                <a:latin typeface="+mj-lt"/>
              </a:rPr>
              <a:t>Televizyon, bilgisayar, tablet, cep telefonu ve sair teknoloji ürünleri ile çocuğunuzun ilişkisinde denge kurmak için…</a:t>
            </a:r>
          </a:p>
        </p:txBody>
      </p:sp>
    </p:spTree>
    <p:extLst>
      <p:ext uri="{BB962C8B-B14F-4D97-AF65-F5344CB8AC3E}">
        <p14:creationId xmlns:p14="http://schemas.microsoft.com/office/powerpoint/2010/main" val="23608217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704" y="3789040"/>
            <a:ext cx="255512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</a:t>
            </a:r>
            <a:r>
              <a:rPr lang="tr-TR" sz="2000" dirty="0">
                <a:solidFill>
                  <a:schemeClr val="bg1"/>
                </a:solidFill>
              </a:rPr>
              <a:t>Grafik </a:t>
            </a:r>
            <a:r>
              <a:rPr lang="tr-TR" sz="2000" dirty="0" smtClean="0">
                <a:solidFill>
                  <a:schemeClr val="bg1"/>
                </a:solidFill>
              </a:rPr>
              <a:t>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Gang,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tonktiti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Artur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Marciniec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Maxim_Kazmin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ra2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studio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Trueffelpix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Rawpixel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Denys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Prykhodov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Luis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tr-TR" sz="1400" dirty="0" err="1">
                <a:ln w="9525">
                  <a:noFill/>
                  <a:prstDash val="solid"/>
                </a:ln>
                <a:solidFill>
                  <a:schemeClr val="bg1"/>
                </a:solidFill>
              </a:rPr>
              <a:t>Louro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 – 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31916"/>
            <a:ext cx="4176464" cy="4093428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ve</a:t>
            </a:r>
            <a:r>
              <a:rPr lang="tr-TR" dirty="0" smtClean="0">
                <a:solidFill>
                  <a:schemeClr val="bg1"/>
                </a:solidFill>
              </a:rPr>
              <a:t> kullanmaya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72" y="188640"/>
            <a:ext cx="766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tr-TR" dirty="0" err="1" smtClean="0">
                <a:solidFill>
                  <a:schemeClr val="bg1"/>
                </a:solidFill>
              </a:rPr>
              <a:t>sı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tr-TR" dirty="0" smtClean="0">
                <a:solidFill>
                  <a:schemeClr val="bg1"/>
                </a:solidFill>
              </a:rPr>
              <a:t> vakit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8388424" cy="5078313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Çocuğumun </a:t>
            </a:r>
            <a:r>
              <a:rPr lang="en-US" sz="3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</a:t>
            </a:r>
            <a:r>
              <a:rPr lang="tr-TR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12308"/>
              </p:ext>
            </p:extLst>
          </p:nvPr>
        </p:nvGraphicFramePr>
        <p:xfrm>
          <a:off x="2699792" y="1760042"/>
          <a:ext cx="6120680" cy="4837176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12068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İnternete girdiğinde planladığından daha uzun süre kalıyor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daha fazla kalmak için evdeki sorumluluklarını ihmal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İnternetin heyecanını dostlarının ve arkadaşlarının yakınlığına tercih ediyor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üzerinden yeni birileriyle arkadaşlık kuruyor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Hayatındaki insanlar internette geçirdiği süre konusunda şikâyet ediyorlar mı?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 geçirdiği zaman sebebiyle derslerinde problem yaşıyor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E-mailini çok sık kontrol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 sebebiyle dersteki performansında veya genel üretkenliğinde düşüş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yaptığı kendisine sorulduğunda saldırgan ya da ketum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Hayatıyla alakalı kendisini rahatsız eden düşüncelerini interneti kullanarak zihninden uzaklaştırmaya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İnternete girmek için planlar yapıyor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İnternetin olmadığı bir hayatın boş, keyifsiz ve sıkıcı olacağını söylüyor mu yahut böyle düşündüğünü seziyor musunuz?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İnternetteyken meşgul </a:t>
                      </a:r>
                      <a:r>
                        <a:rPr lang="tr-TR" sz="1200" b="1" dirty="0" smtClean="0">
                          <a:effectLst/>
                        </a:rPr>
                        <a:t>edildiğinde </a:t>
                      </a:r>
                      <a:r>
                        <a:rPr lang="tr-TR" sz="1200" b="1" dirty="0">
                          <a:effectLst/>
                        </a:rPr>
                        <a:t>bağırıyor, sinirleniyor veya öfke duyuyor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Gece geç vakitlere kadar internette olduğu için uykusuz kalıyor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olmadığında internete ne zaman geri döneceğini planlamakla meşgul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İnternetteyken “Birkaç dakika daha!” diyerek sizi veya bir başkasını oyalamaya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geçirdiği vakti azaltmaya çalıştığı hâlde bunda başarısız oluyor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İnternette ne kadar kaldığını saklamaya çalışıyor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</a:rPr>
                        <a:t>Arkadaşlarıyla dışarı gitmek yerine internette kalmayı tercih ediyor mu?</a:t>
                      </a:r>
                      <a:endParaRPr lang="tr-TR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</a:rPr>
                        <a:t>İnternet kullanmadığı zaman depresif, huysuz ve kaygılı oluyor mu? İnternet kullandığında bu tutum ve davranışlarında azalma oluyor mu?</a:t>
                      </a:r>
                      <a:endParaRPr lang="tr-TR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000" marR="72000" marT="0" marB="0"/>
                </a:tc>
              </a:tr>
            </a:tbl>
          </a:graphicData>
        </a:graphic>
      </p:graphicFrame>
      <p:sp>
        <p:nvSpPr>
          <p:cNvPr id="8" name="Dikdörtgen 7"/>
          <p:cNvSpPr/>
          <p:nvPr/>
        </p:nvSpPr>
        <p:spPr>
          <a:xfrm>
            <a:off x="2560469" y="836712"/>
            <a:ext cx="640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+mn-lt"/>
              </a:rPr>
              <a:t>Aman dikkat! </a:t>
            </a:r>
            <a:endParaRPr lang="tr-TR" b="1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Sorulara verdiğiniz «Evet» cevapları ne </a:t>
            </a:r>
            <a:r>
              <a:rPr lang="tr-TR" dirty="0">
                <a:latin typeface="+mn-lt"/>
              </a:rPr>
              <a:t>kadar </a:t>
            </a:r>
            <a:r>
              <a:rPr lang="tr-TR" dirty="0" smtClean="0">
                <a:latin typeface="+mn-lt"/>
              </a:rPr>
              <a:t>fazlaysa çocuğunuzun internet </a:t>
            </a:r>
            <a:r>
              <a:rPr lang="tr-TR" dirty="0">
                <a:latin typeface="+mn-lt"/>
              </a:rPr>
              <a:t>kullanım </a:t>
            </a:r>
            <a:r>
              <a:rPr lang="tr-TR" dirty="0" smtClean="0">
                <a:latin typeface="+mn-lt"/>
              </a:rPr>
              <a:t>problemi de </a:t>
            </a:r>
            <a:r>
              <a:rPr lang="tr-TR" dirty="0">
                <a:latin typeface="+mn-lt"/>
              </a:rPr>
              <a:t>o kadar </a:t>
            </a:r>
            <a:r>
              <a:rPr lang="tr-TR" dirty="0" smtClean="0">
                <a:latin typeface="+mn-lt"/>
              </a:rPr>
              <a:t>büyük olabilir. </a:t>
            </a:r>
            <a:endParaRPr lang="tr-TR" dirty="0">
              <a:latin typeface="+mn-lt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5795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460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+mj-lt"/>
              </a:rPr>
              <a:t>Kendiniz veya çocuğunuz t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eknoloji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yahut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bundan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 smtClean="0">
                <a:solidFill>
                  <a:schemeClr val="bg1"/>
                </a:solidFill>
                <a:latin typeface="+mj-lt"/>
              </a:rPr>
              <a:t>                                              </a:t>
            </a:r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 </a:t>
            </a:r>
            <a:r>
              <a:rPr lang="tr-TR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apmalısınız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413266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2492310"/>
            <a:ext cx="610143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Alışkanlıklarınızla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Oynayın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Alışkın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olduğunuz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zamanını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mekânını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tam zıt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saatlere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mekânlara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kaydırabilirsiniz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Dış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Durdurucu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Kullanın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süreyle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kullanımlarınızın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hemen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ardına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yapılması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zorunlu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iş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planlayabilirsiniz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+mn-lt"/>
              </a:rPr>
              <a:t>Kendinize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Hedefler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Koyun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!</a:t>
            </a: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kullanımınıza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makul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zaman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sınırlaması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koyabilir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bu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süreyi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yavaş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azaltabilirsiniz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4701</TotalTime>
  <Words>1887</Words>
  <Application>Microsoft Office PowerPoint</Application>
  <PresentationFormat>Ekran Gösterisi (4:3)</PresentationFormat>
  <Paragraphs>196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AD</cp:lastModifiedBy>
  <cp:revision>1363</cp:revision>
  <dcterms:created xsi:type="dcterms:W3CDTF">2010-12-23T09:12:01Z</dcterms:created>
  <dcterms:modified xsi:type="dcterms:W3CDTF">2015-01-20T19:13:35Z</dcterms:modified>
</cp:coreProperties>
</file>