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7" r:id="rId2"/>
    <p:sldId id="375" r:id="rId3"/>
    <p:sldId id="539" r:id="rId4"/>
    <p:sldId id="538" r:id="rId5"/>
    <p:sldId id="541" r:id="rId6"/>
    <p:sldId id="542" r:id="rId7"/>
    <p:sldId id="543" r:id="rId8"/>
    <p:sldId id="540" r:id="rId9"/>
    <p:sldId id="544" r:id="rId10"/>
    <p:sldId id="517" r:id="rId11"/>
    <p:sldId id="555" r:id="rId12"/>
    <p:sldId id="546" r:id="rId13"/>
    <p:sldId id="547" r:id="rId14"/>
    <p:sldId id="548" r:id="rId15"/>
    <p:sldId id="549" r:id="rId16"/>
    <p:sldId id="550" r:id="rId17"/>
    <p:sldId id="518" r:id="rId18"/>
    <p:sldId id="553" r:id="rId19"/>
    <p:sldId id="554" r:id="rId20"/>
    <p:sldId id="551" r:id="rId21"/>
    <p:sldId id="552" r:id="rId2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5"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7" autoAdjust="0"/>
    <p:restoredTop sz="78534" autoAdjust="0"/>
  </p:normalViewPr>
  <p:slideViewPr>
    <p:cSldViewPr>
      <p:cViewPr varScale="1">
        <p:scale>
          <a:sx n="92" d="100"/>
          <a:sy n="92" d="100"/>
        </p:scale>
        <p:origin x="-2184"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1/21/2015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ilkokul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a:t>
            </a:fld>
            <a:endParaRPr lang="en-US"/>
          </a:p>
        </p:txBody>
      </p:sp>
    </p:spTree>
    <p:extLst>
      <p:ext uri="{BB962C8B-B14F-4D97-AF65-F5344CB8AC3E}">
        <p14:creationId xmlns:p14="http://schemas.microsoft.com/office/powerpoint/2010/main" val="412788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243790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373193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253355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4063845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26214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16-17.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1135350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18-19.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227449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20-23.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1990565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22.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939432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97554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a:t>
            </a:fld>
            <a:endParaRPr lang="en-US"/>
          </a:p>
        </p:txBody>
      </p:sp>
    </p:spTree>
    <p:extLst>
      <p:ext uri="{BB962C8B-B14F-4D97-AF65-F5344CB8AC3E}">
        <p14:creationId xmlns:p14="http://schemas.microsoft.com/office/powerpoint/2010/main" val="3916801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351501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ilkokul </a:t>
            </a:r>
            <a:r>
              <a:rPr lang="tr-TR" sz="1200" b="0" i="0" u="none" strike="noStrike" kern="1200" baseline="0" smtClean="0">
                <a:solidFill>
                  <a:schemeClr val="tx1"/>
                </a:solidFill>
                <a:latin typeface="+mn-lt"/>
                <a:ea typeface="+mn-ea"/>
                <a:cs typeface="+mn-cs"/>
              </a:rPr>
              <a:t>çağı </a:t>
            </a:r>
            <a:r>
              <a:rPr lang="tr-TR" sz="1200" b="0" i="0" u="none" strike="noStrike" kern="1200" baseline="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Yasemin Kahriman (öykü), Zeynep Alp (bilgilendirici metin), Hatice Esra Sarıkaya (etkinlikler), 2014, İstanbul, Yeşilay TBM Alan Kitaplığı Dizisi No: 14.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301772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a:t>
            </a:fld>
            <a:endParaRPr lang="en-US"/>
          </a:p>
        </p:txBody>
      </p:sp>
    </p:spTree>
    <p:extLst>
      <p:ext uri="{BB962C8B-B14F-4D97-AF65-F5344CB8AC3E}">
        <p14:creationId xmlns:p14="http://schemas.microsoft.com/office/powerpoint/2010/main" val="300223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a:t>
            </a:fld>
            <a:endParaRPr lang="en-US"/>
          </a:p>
        </p:txBody>
      </p:sp>
    </p:spTree>
    <p:extLst>
      <p:ext uri="{BB962C8B-B14F-4D97-AF65-F5344CB8AC3E}">
        <p14:creationId xmlns:p14="http://schemas.microsoft.com/office/powerpoint/2010/main" val="338557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5</a:t>
            </a:fld>
            <a:endParaRPr lang="en-US"/>
          </a:p>
        </p:txBody>
      </p:sp>
    </p:spTree>
    <p:extLst>
      <p:ext uri="{BB962C8B-B14F-4D97-AF65-F5344CB8AC3E}">
        <p14:creationId xmlns:p14="http://schemas.microsoft.com/office/powerpoint/2010/main" val="1877065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6</a:t>
            </a:fld>
            <a:endParaRPr lang="en-US"/>
          </a:p>
        </p:txBody>
      </p:sp>
    </p:spTree>
    <p:extLst>
      <p:ext uri="{BB962C8B-B14F-4D97-AF65-F5344CB8AC3E}">
        <p14:creationId xmlns:p14="http://schemas.microsoft.com/office/powerpoint/2010/main" val="107058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332851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329597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Yeşilcan’la</a:t>
            </a:r>
            <a:r>
              <a:rPr lang="tr-TR" sz="1200" b="1" i="0" u="none" strike="noStrike" kern="1200" baseline="0" dirty="0" smtClean="0">
                <a:solidFill>
                  <a:schemeClr val="tx1"/>
                </a:solidFill>
                <a:latin typeface="+mn-lt"/>
                <a:ea typeface="+mn-ea"/>
                <a:cs typeface="+mn-cs"/>
              </a:rPr>
              <a:t> Temiz Hava </a:t>
            </a:r>
            <a:r>
              <a:rPr lang="tr-TR" sz="1200" b="0" i="0" u="none" strike="noStrike" kern="1200" baseline="0" dirty="0" smtClean="0">
                <a:solidFill>
                  <a:schemeClr val="tx1"/>
                </a:solidFill>
                <a:latin typeface="+mn-lt"/>
                <a:ea typeface="+mn-ea"/>
                <a:cs typeface="+mn-cs"/>
              </a:rPr>
              <a:t>adlı Yeşilay tarafından hazırlanmış kitapçık, s. 12-13.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231003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21.01.2015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21.01.2015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21.01.2015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21.01.2015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21.01.2015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21.01.2015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910" y="-27384"/>
            <a:ext cx="4814180" cy="6858000"/>
          </a:xfrm>
          <a:prstGeom prst="rect">
            <a:avLst/>
          </a:prstGeom>
          <a:ln>
            <a:noFill/>
          </a:ln>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4910" y="6325180"/>
            <a:ext cx="4814180" cy="532820"/>
          </a:xfrm>
          <a:prstGeom prst="rect">
            <a:avLst/>
          </a:prstGeom>
        </p:spPr>
      </p:pic>
    </p:spTree>
    <p:extLst>
      <p:ext uri="{BB962C8B-B14F-4D97-AF65-F5344CB8AC3E}">
        <p14:creationId xmlns:p14="http://schemas.microsoft.com/office/powerpoint/2010/main" val="320182261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67544" y="265048"/>
            <a:ext cx="2952328" cy="738664"/>
          </a:xfrm>
          <a:prstGeom prst="rect">
            <a:avLst/>
          </a:prstGeom>
          <a:noFill/>
        </p:spPr>
        <p:txBody>
          <a:bodyPr wrap="square" rtlCol="0">
            <a:spAutoFit/>
          </a:bodyPr>
          <a:lstStyle/>
          <a:p>
            <a:r>
              <a:rPr lang="tr-TR" sz="4200" dirty="0">
                <a:solidFill>
                  <a:srgbClr val="FF0000"/>
                </a:solidFill>
                <a:latin typeface="+mn-lt"/>
              </a:rPr>
              <a:t>Katil Sigara!</a:t>
            </a:r>
          </a:p>
        </p:txBody>
      </p:sp>
      <p:sp>
        <p:nvSpPr>
          <p:cNvPr id="5" name="Dikdörtgen 4"/>
          <p:cNvSpPr/>
          <p:nvPr/>
        </p:nvSpPr>
        <p:spPr>
          <a:xfrm>
            <a:off x="331912" y="1412776"/>
            <a:ext cx="6840760" cy="4909036"/>
          </a:xfrm>
          <a:prstGeom prst="rect">
            <a:avLst/>
          </a:prstGeom>
        </p:spPr>
        <p:txBody>
          <a:bodyPr wrap="square">
            <a:spAutoFit/>
          </a:bodyPr>
          <a:lstStyle/>
          <a:p>
            <a:r>
              <a:rPr lang="tr-TR" sz="2000" dirty="0" smtClean="0">
                <a:solidFill>
                  <a:schemeClr val="bg1"/>
                </a:solidFill>
                <a:latin typeface="+mn-lt"/>
              </a:rPr>
              <a:t>Sigara </a:t>
            </a:r>
            <a:r>
              <a:rPr lang="tr-TR" sz="2000" dirty="0">
                <a:solidFill>
                  <a:schemeClr val="bg1"/>
                </a:solidFill>
                <a:latin typeface="+mn-lt"/>
              </a:rPr>
              <a:t>dünyadaki en </a:t>
            </a:r>
            <a:r>
              <a:rPr lang="tr-TR" sz="2000" dirty="0" smtClean="0">
                <a:solidFill>
                  <a:schemeClr val="bg1"/>
                </a:solidFill>
                <a:latin typeface="+mn-lt"/>
              </a:rPr>
              <a:t>                                                                     büyük </a:t>
            </a:r>
            <a:r>
              <a:rPr lang="tr-TR" sz="2000" dirty="0">
                <a:solidFill>
                  <a:schemeClr val="bg1"/>
                </a:solidFill>
                <a:latin typeface="+mn-lt"/>
              </a:rPr>
              <a:t>katildir!</a:t>
            </a:r>
          </a:p>
          <a:p>
            <a:endParaRPr lang="tr-TR" sz="700" dirty="0">
              <a:latin typeface="+mn-lt"/>
            </a:endParaRPr>
          </a:p>
          <a:p>
            <a:r>
              <a:rPr lang="tr-TR" sz="2000" dirty="0" smtClean="0">
                <a:solidFill>
                  <a:schemeClr val="bg1"/>
                </a:solidFill>
                <a:latin typeface="+mn-lt"/>
              </a:rPr>
              <a:t>Her </a:t>
            </a:r>
            <a:r>
              <a:rPr lang="tr-TR" sz="2000" dirty="0">
                <a:solidFill>
                  <a:schemeClr val="bg1"/>
                </a:solidFill>
                <a:latin typeface="+mn-lt"/>
              </a:rPr>
              <a:t>on üç saniyede </a:t>
            </a:r>
            <a:r>
              <a:rPr lang="tr-TR" sz="2000" dirty="0" smtClean="0">
                <a:solidFill>
                  <a:schemeClr val="bg1"/>
                </a:solidFill>
                <a:latin typeface="+mn-lt"/>
              </a:rPr>
              <a:t>                                                                             bir </a:t>
            </a:r>
            <a:r>
              <a:rPr lang="tr-TR" sz="2000" dirty="0">
                <a:solidFill>
                  <a:schemeClr val="bg1"/>
                </a:solidFill>
                <a:latin typeface="+mn-lt"/>
              </a:rPr>
              <a:t>insan sigaradan dolayı </a:t>
            </a:r>
            <a:r>
              <a:rPr lang="tr-TR" sz="2000" dirty="0" smtClean="0">
                <a:solidFill>
                  <a:schemeClr val="bg1"/>
                </a:solidFill>
                <a:latin typeface="+mn-lt"/>
              </a:rPr>
              <a:t>ölüyor.</a:t>
            </a:r>
            <a:endParaRPr lang="tr-TR" sz="2000" dirty="0">
              <a:solidFill>
                <a:schemeClr val="bg1"/>
              </a:solidFill>
              <a:latin typeface="+mn-lt"/>
            </a:endParaRPr>
          </a:p>
          <a:p>
            <a:endParaRPr lang="tr-TR" sz="700" dirty="0">
              <a:latin typeface="+mn-lt"/>
            </a:endParaRPr>
          </a:p>
          <a:p>
            <a:r>
              <a:rPr lang="tr-TR" sz="2000" dirty="0" smtClean="0">
                <a:solidFill>
                  <a:schemeClr val="bg1"/>
                </a:solidFill>
                <a:latin typeface="+mn-lt"/>
              </a:rPr>
              <a:t>Dünyada </a:t>
            </a:r>
            <a:r>
              <a:rPr lang="tr-TR" sz="2000" dirty="0">
                <a:solidFill>
                  <a:schemeClr val="bg1"/>
                </a:solidFill>
                <a:latin typeface="+mn-lt"/>
              </a:rPr>
              <a:t>her sene </a:t>
            </a:r>
            <a:r>
              <a:rPr lang="tr-TR" sz="2000" dirty="0" smtClean="0">
                <a:solidFill>
                  <a:schemeClr val="bg1"/>
                </a:solidFill>
                <a:latin typeface="+mn-lt"/>
              </a:rPr>
              <a:t>                                                                              4.9 </a:t>
            </a:r>
            <a:r>
              <a:rPr lang="tr-TR" sz="2000" dirty="0">
                <a:solidFill>
                  <a:schemeClr val="bg1"/>
                </a:solidFill>
                <a:latin typeface="+mn-lt"/>
              </a:rPr>
              <a:t>milyon insan </a:t>
            </a:r>
            <a:r>
              <a:rPr lang="tr-TR" sz="2000" dirty="0" smtClean="0">
                <a:solidFill>
                  <a:schemeClr val="bg1"/>
                </a:solidFill>
                <a:latin typeface="+mn-lt"/>
              </a:rPr>
              <a:t>                                                                                   sigaradan                                                                                             ölüyor</a:t>
            </a:r>
            <a:r>
              <a:rPr lang="tr-TR" sz="2000" dirty="0">
                <a:solidFill>
                  <a:schemeClr val="bg1"/>
                </a:solidFill>
                <a:latin typeface="+mn-lt"/>
              </a:rPr>
              <a:t>…</a:t>
            </a:r>
          </a:p>
          <a:p>
            <a:endParaRPr lang="tr-TR" sz="700" dirty="0">
              <a:latin typeface="+mn-lt"/>
            </a:endParaRPr>
          </a:p>
          <a:p>
            <a:r>
              <a:rPr lang="tr-TR" sz="2000" dirty="0" smtClean="0">
                <a:solidFill>
                  <a:schemeClr val="bg1"/>
                </a:solidFill>
                <a:latin typeface="+mn-lt"/>
              </a:rPr>
              <a:t>Yani </a:t>
            </a:r>
            <a:r>
              <a:rPr lang="tr-TR" sz="2000" dirty="0">
                <a:solidFill>
                  <a:schemeClr val="bg1"/>
                </a:solidFill>
                <a:latin typeface="+mn-lt"/>
              </a:rPr>
              <a:t>günde </a:t>
            </a:r>
            <a:r>
              <a:rPr lang="tr-TR" sz="2000" dirty="0" smtClean="0">
                <a:solidFill>
                  <a:schemeClr val="bg1"/>
                </a:solidFill>
                <a:latin typeface="+mn-lt"/>
              </a:rPr>
              <a:t>                                                                                    13.000 </a:t>
            </a:r>
            <a:r>
              <a:rPr lang="tr-TR" sz="2000" dirty="0">
                <a:solidFill>
                  <a:schemeClr val="bg1"/>
                </a:solidFill>
                <a:latin typeface="+mn-lt"/>
              </a:rPr>
              <a:t>kişi</a:t>
            </a:r>
            <a:r>
              <a:rPr lang="tr-TR" sz="2000" dirty="0" smtClean="0">
                <a:solidFill>
                  <a:schemeClr val="bg1"/>
                </a:solidFill>
                <a:latin typeface="+mn-lt"/>
              </a:rPr>
              <a:t>!</a:t>
            </a:r>
          </a:p>
          <a:p>
            <a:endParaRPr lang="tr-TR" sz="2000" dirty="0">
              <a:solidFill>
                <a:schemeClr val="bg1"/>
              </a:solidFill>
              <a:latin typeface="+mn-lt"/>
            </a:endParaRPr>
          </a:p>
          <a:p>
            <a:r>
              <a:rPr lang="tr-TR" sz="2400" b="1" dirty="0">
                <a:solidFill>
                  <a:schemeClr val="bg1"/>
                </a:solidFill>
                <a:latin typeface="+mn-lt"/>
              </a:rPr>
              <a:t>Siz bu </a:t>
            </a:r>
            <a:r>
              <a:rPr lang="tr-TR" sz="2400" b="1" dirty="0" smtClean="0">
                <a:solidFill>
                  <a:schemeClr val="bg1"/>
                </a:solidFill>
                <a:latin typeface="+mn-lt"/>
              </a:rPr>
              <a:t>yazıyı okurken                                                                 yaklaşık </a:t>
            </a:r>
            <a:r>
              <a:rPr lang="tr-TR" sz="2400" b="1" dirty="0">
                <a:solidFill>
                  <a:schemeClr val="bg1"/>
                </a:solidFill>
                <a:latin typeface="+mn-lt"/>
              </a:rPr>
              <a:t>3 kişi daha </a:t>
            </a:r>
            <a:r>
              <a:rPr lang="tr-TR" sz="2400" b="1" dirty="0" smtClean="0">
                <a:solidFill>
                  <a:schemeClr val="bg1"/>
                </a:solidFill>
                <a:latin typeface="+mn-lt"/>
              </a:rPr>
              <a:t>sigaradan</a:t>
            </a:r>
            <a:br>
              <a:rPr lang="tr-TR" sz="2400" b="1" dirty="0" smtClean="0">
                <a:solidFill>
                  <a:schemeClr val="bg1"/>
                </a:solidFill>
                <a:latin typeface="+mn-lt"/>
              </a:rPr>
            </a:br>
            <a:r>
              <a:rPr lang="tr-TR" sz="2400" b="1" dirty="0" smtClean="0">
                <a:solidFill>
                  <a:schemeClr val="bg1"/>
                </a:solidFill>
                <a:latin typeface="+mn-lt"/>
              </a:rPr>
              <a:t>dolayı </a:t>
            </a:r>
            <a:r>
              <a:rPr lang="tr-TR" sz="2400" b="1" dirty="0">
                <a:solidFill>
                  <a:schemeClr val="bg1"/>
                </a:solidFill>
                <a:latin typeface="+mn-lt"/>
              </a:rPr>
              <a:t>öldü bile!</a:t>
            </a:r>
          </a:p>
        </p:txBody>
      </p:sp>
    </p:spTree>
    <p:extLst>
      <p:ext uri="{BB962C8B-B14F-4D97-AF65-F5344CB8AC3E}">
        <p14:creationId xmlns:p14="http://schemas.microsoft.com/office/powerpoint/2010/main" val="581178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1750"/>
                                        <p:tgtEl>
                                          <p:spTgt spid="5">
                                            <p:txEl>
                                              <p:pRg st="2" end="2"/>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1750"/>
                                        <p:tgtEl>
                                          <p:spTgt spid="5">
                                            <p:txEl>
                                              <p:pRg st="4" end="4"/>
                                            </p:txEl>
                                          </p:spTgt>
                                        </p:tgtEl>
                                      </p:cBhvr>
                                    </p:animEffect>
                                  </p:childTnLst>
                                </p:cTn>
                              </p:par>
                            </p:childTnLst>
                          </p:cTn>
                        </p:par>
                        <p:par>
                          <p:cTn id="16" fill="hold">
                            <p:stCondLst>
                              <p:cond delay="5250"/>
                            </p:stCondLst>
                            <p:childTnLst>
                              <p:par>
                                <p:cTn id="17" presetID="10" presetClass="entr" presetSubtype="0" fill="hold" grpId="0"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1750"/>
                                        <p:tgtEl>
                                          <p:spTgt spid="5">
                                            <p:txEl>
                                              <p:pRg st="6" end="6"/>
                                            </p:txEl>
                                          </p:spTgt>
                                        </p:tgtEl>
                                      </p:cBhvr>
                                    </p:animEffect>
                                  </p:childTnLst>
                                </p:cTn>
                              </p:par>
                            </p:childTnLst>
                          </p:cTn>
                        </p:par>
                        <p:par>
                          <p:cTn id="20" fill="hold">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1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4283968" y="7006146"/>
            <a:ext cx="5400600" cy="18097262"/>
          </a:xfrm>
          <a:prstGeom prst="rect">
            <a:avLst/>
          </a:prstGeom>
          <a:noFill/>
        </p:spPr>
        <p:txBody>
          <a:bodyPr wrap="square" rtlCol="0">
            <a:spAutoFit/>
          </a:bodyPr>
          <a:lstStyle/>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mesane</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prostat</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bacak</a:t>
            </a:r>
            <a:r>
              <a:rPr lang="en-US" b="1" dirty="0">
                <a:solidFill>
                  <a:srgbClr val="FFD1D1"/>
                </a:solidFill>
                <a:latin typeface="+mn-lt"/>
              </a:rPr>
              <a:t> </a:t>
            </a:r>
            <a:r>
              <a:rPr lang="en-US" b="1" dirty="0" err="1">
                <a:solidFill>
                  <a:srgbClr val="FFD1D1"/>
                </a:solidFill>
                <a:latin typeface="+mn-lt"/>
              </a:rPr>
              <a:t>damarı</a:t>
            </a:r>
            <a:r>
              <a:rPr lang="en-US" b="1" dirty="0">
                <a:solidFill>
                  <a:srgbClr val="FFD1D1"/>
                </a:solidFill>
                <a:latin typeface="+mn-lt"/>
              </a:rPr>
              <a:t> </a:t>
            </a:r>
            <a:r>
              <a:rPr lang="en-US" b="1" dirty="0" err="1">
                <a:solidFill>
                  <a:srgbClr val="FFD1D1"/>
                </a:solidFill>
                <a:latin typeface="+mn-lt"/>
              </a:rPr>
              <a:t>hastalığı</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ülser</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pankreas</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 </a:t>
            </a:r>
            <a:r>
              <a:rPr lang="en-US" b="1" dirty="0" err="1">
                <a:solidFill>
                  <a:srgbClr val="FFD1D1"/>
                </a:solidFill>
                <a:latin typeface="+mn-lt"/>
              </a:rPr>
              <a:t>kat</a:t>
            </a:r>
            <a:r>
              <a:rPr lang="en-US" b="1" dirty="0">
                <a:solidFill>
                  <a:srgbClr val="FF0000"/>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kalp</a:t>
            </a:r>
            <a:r>
              <a:rPr lang="en-US" b="1" dirty="0">
                <a:solidFill>
                  <a:srgbClr val="FFD1D1"/>
                </a:solidFill>
                <a:latin typeface="+mn-lt"/>
              </a:rPr>
              <a:t> </a:t>
            </a:r>
            <a:r>
              <a:rPr lang="en-US" b="1" dirty="0" err="1">
                <a:solidFill>
                  <a:srgbClr val="FFD1D1"/>
                </a:solidFill>
                <a:latin typeface="+mn-lt"/>
              </a:rPr>
              <a:t>hastalığı</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3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kalp</a:t>
            </a:r>
            <a:r>
              <a:rPr lang="en-US" b="1" dirty="0">
                <a:solidFill>
                  <a:srgbClr val="FFD1D1"/>
                </a:solidFill>
                <a:latin typeface="+mn-lt"/>
              </a:rPr>
              <a:t> </a:t>
            </a:r>
            <a:r>
              <a:rPr lang="en-US" b="1" dirty="0" err="1">
                <a:solidFill>
                  <a:srgbClr val="FFD1D1"/>
                </a:solidFill>
                <a:latin typeface="+mn-lt"/>
              </a:rPr>
              <a:t>krizi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1-4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esrar</a:t>
            </a:r>
            <a:r>
              <a:rPr lang="en-US" b="1" dirty="0">
                <a:solidFill>
                  <a:srgbClr val="FFD1D1"/>
                </a:solidFill>
                <a:latin typeface="+mn-lt"/>
              </a:rPr>
              <a:t> </a:t>
            </a:r>
            <a:r>
              <a:rPr lang="en-US" b="1" dirty="0" err="1">
                <a:solidFill>
                  <a:srgbClr val="FFD1D1"/>
                </a:solidFill>
                <a:latin typeface="+mn-lt"/>
              </a:rPr>
              <a:t>kullanma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8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yemek</a:t>
            </a:r>
            <a:r>
              <a:rPr lang="en-US" b="1" dirty="0">
                <a:solidFill>
                  <a:srgbClr val="FFD1D1"/>
                </a:solidFill>
                <a:latin typeface="+mn-lt"/>
              </a:rPr>
              <a:t> </a:t>
            </a:r>
            <a:r>
              <a:rPr lang="en-US" b="1" dirty="0" err="1">
                <a:solidFill>
                  <a:srgbClr val="FFD1D1"/>
                </a:solidFill>
                <a:latin typeface="+mn-lt"/>
              </a:rPr>
              <a:t>borusu</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8-10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bronşit</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b="1" dirty="0">
                <a:solidFill>
                  <a:srgbClr val="FFD1D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kadınlarda</a:t>
            </a:r>
            <a:r>
              <a:rPr lang="en-US" b="1" dirty="0">
                <a:solidFill>
                  <a:srgbClr val="FFD1D1"/>
                </a:solidFill>
                <a:latin typeface="+mn-lt"/>
              </a:rPr>
              <a:t> </a:t>
            </a:r>
            <a:r>
              <a:rPr lang="en-US" b="1" dirty="0" err="1">
                <a:solidFill>
                  <a:srgbClr val="FFD1D1"/>
                </a:solidFill>
                <a:latin typeface="+mn-lt"/>
              </a:rPr>
              <a:t>kısırlık</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erkeklerde</a:t>
            </a:r>
            <a:r>
              <a:rPr lang="en-US" b="1" dirty="0">
                <a:solidFill>
                  <a:srgbClr val="FFD1D1"/>
                </a:solidFill>
                <a:latin typeface="+mn-lt"/>
              </a:rPr>
              <a:t> </a:t>
            </a:r>
            <a:r>
              <a:rPr lang="en-US" b="1" dirty="0" err="1">
                <a:solidFill>
                  <a:srgbClr val="FFD1D1"/>
                </a:solidFill>
                <a:latin typeface="+mn-lt"/>
              </a:rPr>
              <a:t>iktidarsızlık</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ani</a:t>
            </a:r>
            <a:r>
              <a:rPr lang="en-US" b="1" dirty="0">
                <a:solidFill>
                  <a:srgbClr val="FFD1D1"/>
                </a:solidFill>
                <a:latin typeface="+mn-lt"/>
              </a:rPr>
              <a:t> </a:t>
            </a:r>
            <a:r>
              <a:rPr lang="en-US" b="1" dirty="0" err="1">
                <a:solidFill>
                  <a:srgbClr val="FFD1D1"/>
                </a:solidFill>
                <a:latin typeface="+mn-lt"/>
              </a:rPr>
              <a:t>ölüm</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bademcik</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7-11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diş</a:t>
            </a:r>
            <a:r>
              <a:rPr lang="en-US" b="1" dirty="0">
                <a:solidFill>
                  <a:srgbClr val="FFD1D1"/>
                </a:solidFill>
                <a:latin typeface="+mn-lt"/>
              </a:rPr>
              <a:t> </a:t>
            </a:r>
            <a:r>
              <a:rPr lang="en-US" b="1" dirty="0" err="1">
                <a:solidFill>
                  <a:srgbClr val="FFD1D1"/>
                </a:solidFill>
                <a:latin typeface="+mn-lt"/>
              </a:rPr>
              <a:t>eti</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5-14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gırtlak</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16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rahim</a:t>
            </a:r>
            <a:r>
              <a:rPr lang="en-US" b="1" dirty="0">
                <a:solidFill>
                  <a:srgbClr val="FFD1D1"/>
                </a:solidFill>
                <a:latin typeface="+mn-lt"/>
              </a:rPr>
              <a:t> </a:t>
            </a:r>
            <a:r>
              <a:rPr lang="en-US" b="1" dirty="0" err="1">
                <a:solidFill>
                  <a:srgbClr val="FFD1D1"/>
                </a:solidFill>
                <a:latin typeface="+mn-lt"/>
              </a:rPr>
              <a:t>ağzı</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16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akciğer</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felç</a:t>
            </a:r>
            <a:r>
              <a:rPr lang="en-US" b="1" dirty="0">
                <a:solidFill>
                  <a:srgbClr val="FFD1D1"/>
                </a:solidFill>
                <a:latin typeface="+mn-lt"/>
              </a:rPr>
              <a:t> </a:t>
            </a:r>
            <a:r>
              <a:rPr lang="en-US" b="1" dirty="0" err="1">
                <a:solidFill>
                  <a:srgbClr val="FFD1D1"/>
                </a:solidFill>
                <a:latin typeface="+mn-lt"/>
              </a:rPr>
              <a:t>olma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ağız</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3-30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dil</a:t>
            </a:r>
            <a:r>
              <a:rPr lang="en-US" b="1" dirty="0">
                <a:solidFill>
                  <a:srgbClr val="FFD1D1"/>
                </a:solidFill>
                <a:latin typeface="+mn-lt"/>
              </a:rPr>
              <a:t> </a:t>
            </a:r>
            <a:r>
              <a:rPr lang="en-US" b="1" dirty="0" err="1">
                <a:solidFill>
                  <a:srgbClr val="FFD1D1"/>
                </a:solidFill>
                <a:latin typeface="+mn-lt"/>
              </a:rPr>
              <a:t>kanseri</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4-33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a:p>
            <a:endParaRPr lang="en-US" dirty="0">
              <a:solidFill>
                <a:schemeClr val="bg1"/>
              </a:solidFill>
              <a:latin typeface="+mn-lt"/>
            </a:endParaRPr>
          </a:p>
          <a:p>
            <a:r>
              <a:rPr lang="en-US" dirty="0" err="1">
                <a:solidFill>
                  <a:schemeClr val="bg1"/>
                </a:solidFill>
                <a:latin typeface="+mn-lt"/>
              </a:rPr>
              <a:t>Sigara</a:t>
            </a:r>
            <a:r>
              <a:rPr lang="en-US" dirty="0">
                <a:solidFill>
                  <a:schemeClr val="bg1"/>
                </a:solidFill>
                <a:latin typeface="+mn-lt"/>
              </a:rPr>
              <a:t> </a:t>
            </a:r>
            <a:r>
              <a:rPr lang="en-US" dirty="0" err="1">
                <a:solidFill>
                  <a:schemeClr val="bg1"/>
                </a:solidFill>
                <a:latin typeface="+mn-lt"/>
              </a:rPr>
              <a:t>içenlerde</a:t>
            </a:r>
            <a:r>
              <a:rPr lang="en-US" dirty="0">
                <a:solidFill>
                  <a:schemeClr val="bg1"/>
                </a:solidFill>
                <a:latin typeface="+mn-lt"/>
              </a:rPr>
              <a:t> </a:t>
            </a:r>
            <a:r>
              <a:rPr lang="en-US" dirty="0" err="1">
                <a:solidFill>
                  <a:schemeClr val="bg1"/>
                </a:solidFill>
                <a:latin typeface="+mn-lt"/>
              </a:rPr>
              <a:t>içmeyenlere</a:t>
            </a:r>
            <a:r>
              <a:rPr lang="en-US" dirty="0">
                <a:solidFill>
                  <a:schemeClr val="bg1"/>
                </a:solidFill>
                <a:latin typeface="+mn-lt"/>
              </a:rPr>
              <a:t> </a:t>
            </a:r>
            <a:r>
              <a:rPr lang="en-US" dirty="0" err="1">
                <a:solidFill>
                  <a:schemeClr val="bg1"/>
                </a:solidFill>
                <a:latin typeface="+mn-lt"/>
              </a:rPr>
              <a:t>oranla</a:t>
            </a:r>
            <a:endParaRPr lang="en-US" dirty="0">
              <a:solidFill>
                <a:schemeClr val="bg1"/>
              </a:solidFill>
              <a:latin typeface="+mn-lt"/>
            </a:endParaRPr>
          </a:p>
          <a:p>
            <a:r>
              <a:rPr lang="en-US" b="1" dirty="0" err="1">
                <a:solidFill>
                  <a:srgbClr val="FFD1D1"/>
                </a:solidFill>
                <a:latin typeface="+mn-lt"/>
              </a:rPr>
              <a:t>kokain</a:t>
            </a:r>
            <a:r>
              <a:rPr lang="en-US" b="1" dirty="0">
                <a:solidFill>
                  <a:srgbClr val="FFD1D1"/>
                </a:solidFill>
                <a:latin typeface="+mn-lt"/>
              </a:rPr>
              <a:t> </a:t>
            </a:r>
            <a:r>
              <a:rPr lang="en-US" b="1" dirty="0" err="1">
                <a:solidFill>
                  <a:srgbClr val="FFD1D1"/>
                </a:solidFill>
                <a:latin typeface="+mn-lt"/>
              </a:rPr>
              <a:t>kullanma</a:t>
            </a:r>
            <a:r>
              <a:rPr lang="en-US" b="1" dirty="0">
                <a:solidFill>
                  <a:srgbClr val="FFD1D1"/>
                </a:solidFill>
                <a:latin typeface="+mn-lt"/>
              </a:rPr>
              <a:t> </a:t>
            </a:r>
            <a:r>
              <a:rPr lang="en-US" b="1" dirty="0" err="1">
                <a:solidFill>
                  <a:srgbClr val="FFD1D1"/>
                </a:solidFill>
                <a:latin typeface="+mn-lt"/>
              </a:rPr>
              <a:t>riski</a:t>
            </a:r>
            <a:r>
              <a:rPr lang="en-US" b="1" dirty="0">
                <a:solidFill>
                  <a:srgbClr val="FFD1D1"/>
                </a:solidFill>
                <a:latin typeface="+mn-lt"/>
              </a:rPr>
              <a:t> 22 </a:t>
            </a:r>
            <a:r>
              <a:rPr lang="en-US" b="1" dirty="0" err="1">
                <a:solidFill>
                  <a:srgbClr val="FFD1D1"/>
                </a:solidFill>
                <a:latin typeface="+mn-lt"/>
              </a:rPr>
              <a:t>kat</a:t>
            </a:r>
            <a:r>
              <a:rPr lang="en-US" dirty="0">
                <a:solidFill>
                  <a:schemeClr val="bg1"/>
                </a:solidFill>
                <a:latin typeface="+mn-lt"/>
              </a:rPr>
              <a:t> </a:t>
            </a:r>
            <a:r>
              <a:rPr lang="en-US" dirty="0" err="1">
                <a:solidFill>
                  <a:schemeClr val="bg1"/>
                </a:solidFill>
                <a:latin typeface="+mn-lt"/>
              </a:rPr>
              <a:t>daha</a:t>
            </a:r>
            <a:r>
              <a:rPr lang="en-US" dirty="0">
                <a:solidFill>
                  <a:schemeClr val="bg1"/>
                </a:solidFill>
                <a:latin typeface="+mn-lt"/>
              </a:rPr>
              <a:t> </a:t>
            </a:r>
            <a:r>
              <a:rPr lang="en-US" dirty="0" err="1">
                <a:solidFill>
                  <a:schemeClr val="bg1"/>
                </a:solidFill>
                <a:latin typeface="+mn-lt"/>
              </a:rPr>
              <a:t>fazladır</a:t>
            </a:r>
            <a:r>
              <a:rPr lang="en-US" dirty="0">
                <a:solidFill>
                  <a:schemeClr val="bg1"/>
                </a:solidFill>
                <a:latin typeface="+mn-lt"/>
              </a:rPr>
              <a:t>.</a:t>
            </a:r>
          </a:p>
        </p:txBody>
      </p:sp>
      <p:sp>
        <p:nvSpPr>
          <p:cNvPr id="3" name="TextBox 2"/>
          <p:cNvSpPr txBox="1"/>
          <p:nvPr/>
        </p:nvSpPr>
        <p:spPr>
          <a:xfrm>
            <a:off x="288032" y="188640"/>
            <a:ext cx="8676456" cy="2492990"/>
          </a:xfrm>
          <a:prstGeom prst="rect">
            <a:avLst/>
          </a:prstGeom>
          <a:noFill/>
        </p:spPr>
        <p:txBody>
          <a:bodyPr wrap="square" rtlCol="0">
            <a:spAutoFit/>
          </a:bodyPr>
          <a:lstStyle/>
          <a:p>
            <a:r>
              <a:rPr lang="tr-TR" sz="5200" dirty="0" smtClean="0">
                <a:solidFill>
                  <a:srgbClr val="FF0000"/>
                </a:solidFill>
                <a:latin typeface="+mj-lt"/>
              </a:rPr>
              <a:t>Sigaranın </a:t>
            </a:r>
            <a:br>
              <a:rPr lang="tr-TR" sz="5200" dirty="0" smtClean="0">
                <a:solidFill>
                  <a:srgbClr val="FF0000"/>
                </a:solidFill>
                <a:latin typeface="+mj-lt"/>
              </a:rPr>
            </a:br>
            <a:r>
              <a:rPr lang="tr-TR" sz="5200" dirty="0" smtClean="0">
                <a:solidFill>
                  <a:srgbClr val="FF0000"/>
                </a:solidFill>
                <a:latin typeface="+mj-lt"/>
              </a:rPr>
              <a:t>Arttırdığı </a:t>
            </a:r>
          </a:p>
          <a:p>
            <a:r>
              <a:rPr lang="tr-TR" sz="5200" dirty="0" smtClean="0">
                <a:solidFill>
                  <a:srgbClr val="FF0000"/>
                </a:solidFill>
                <a:latin typeface="+mj-lt"/>
              </a:rPr>
              <a:t>Riskler</a:t>
            </a:r>
            <a:endParaRPr lang="tr-TR" sz="5200" dirty="0">
              <a:solidFill>
                <a:srgbClr val="FF0000"/>
              </a:solidFill>
              <a:latin typeface="+mj-lt"/>
            </a:endParaRPr>
          </a:p>
        </p:txBody>
      </p:sp>
    </p:spTree>
    <p:extLst>
      <p:ext uri="{BB962C8B-B14F-4D97-AF65-F5344CB8AC3E}">
        <p14:creationId xmlns:p14="http://schemas.microsoft.com/office/powerpoint/2010/main" val="18326571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afterEffect">
                                  <p:stCondLst>
                                    <p:cond delay="0"/>
                                  </p:stCondLst>
                                  <p:childTnLst>
                                    <p:animMotion origin="layout" path="M 1.11111E-6 -2.22222E-6 L 1.11111E-6 -3.67847 " pathEditMode="relative" rAng="0" ptsTypes="AA">
                                      <p:cBhvr>
                                        <p:cTn id="6" dur="30000" fill="hold"/>
                                        <p:tgtEl>
                                          <p:spTgt spid="6"/>
                                        </p:tgtEl>
                                        <p:attrNameLst>
                                          <p:attrName>ppt_x</p:attrName>
                                          <p:attrName>ppt_y</p:attrName>
                                        </p:attrNameLst>
                                      </p:cBhvr>
                                      <p:rCtr x="0" y="-18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19901" y="548680"/>
            <a:ext cx="4341305" cy="5632311"/>
          </a:xfrm>
          <a:prstGeom prst="rect">
            <a:avLst/>
          </a:prstGeom>
        </p:spPr>
        <p:txBody>
          <a:bodyPr wrap="square">
            <a:spAutoFit/>
          </a:bodyPr>
          <a:lstStyle/>
          <a:p>
            <a:r>
              <a:rPr lang="tr-TR" sz="2400" dirty="0" smtClean="0">
                <a:latin typeface="+mn-lt"/>
              </a:rPr>
              <a:t>Biz </a:t>
            </a:r>
            <a:r>
              <a:rPr lang="tr-TR" sz="2400" dirty="0">
                <a:latin typeface="+mn-lt"/>
              </a:rPr>
              <a:t>kendimiz sigara içmesek de sigara içilen ortamlarda bulunmamız aynı sigara içenler gibi hastalanmamıza sebep olabilir. </a:t>
            </a:r>
            <a:endParaRPr lang="tr-TR" sz="2400" dirty="0" smtClean="0">
              <a:latin typeface="+mn-lt"/>
            </a:endParaRPr>
          </a:p>
          <a:p>
            <a:endParaRPr lang="tr-TR" sz="2400" dirty="0">
              <a:latin typeface="+mn-lt"/>
            </a:endParaRPr>
          </a:p>
          <a:p>
            <a:r>
              <a:rPr lang="tr-TR" sz="2400" dirty="0" smtClean="0">
                <a:latin typeface="+mn-lt"/>
              </a:rPr>
              <a:t>Kendisi </a:t>
            </a:r>
            <a:r>
              <a:rPr lang="tr-TR" sz="2400" dirty="0">
                <a:latin typeface="+mn-lt"/>
              </a:rPr>
              <a:t>içmediği hâlde sigara içilen ortamda bulunan kişilere </a:t>
            </a:r>
            <a:r>
              <a:rPr lang="tr-TR" sz="2400" b="1" dirty="0">
                <a:latin typeface="+mn-lt"/>
              </a:rPr>
              <a:t>pasif içici </a:t>
            </a:r>
            <a:r>
              <a:rPr lang="tr-TR" sz="2400" dirty="0">
                <a:latin typeface="+mn-lt"/>
              </a:rPr>
              <a:t>denir. </a:t>
            </a:r>
          </a:p>
          <a:p>
            <a:endParaRPr lang="tr-TR" sz="2400" dirty="0" smtClean="0">
              <a:latin typeface="+mn-lt"/>
            </a:endParaRPr>
          </a:p>
          <a:p>
            <a:r>
              <a:rPr lang="tr-TR" sz="2400" dirty="0" smtClean="0">
                <a:latin typeface="+mn-lt"/>
              </a:rPr>
              <a:t>Pasif </a:t>
            </a:r>
            <a:r>
              <a:rPr lang="tr-TR" sz="2400" dirty="0">
                <a:latin typeface="+mn-lt"/>
              </a:rPr>
              <a:t>içici olarak sigara dumanına maruz kalan milyonlarca insan sigaranın neden olduğu hastalıklar yüzünden hayatını kaybetmektedir.</a:t>
            </a:r>
          </a:p>
        </p:txBody>
      </p:sp>
      <p:sp>
        <p:nvSpPr>
          <p:cNvPr id="5" name="Oval Callout 4"/>
          <p:cNvSpPr/>
          <p:nvPr/>
        </p:nvSpPr>
        <p:spPr>
          <a:xfrm>
            <a:off x="4788024" y="260648"/>
            <a:ext cx="4032448" cy="2508758"/>
          </a:xfrm>
          <a:prstGeom prst="wedgeEllipseCallout">
            <a:avLst>
              <a:gd name="adj1" fmla="val 40324"/>
              <a:gd name="adj2" fmla="val 12490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a:t>Ben içmiyorum ki!</a:t>
            </a:r>
          </a:p>
        </p:txBody>
      </p:sp>
    </p:spTree>
    <p:extLst>
      <p:ext uri="{BB962C8B-B14F-4D97-AF65-F5344CB8AC3E}">
        <p14:creationId xmlns:p14="http://schemas.microsoft.com/office/powerpoint/2010/main" val="2983186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251520" y="448862"/>
            <a:ext cx="3888432" cy="3477875"/>
          </a:xfrm>
          <a:prstGeom prst="rect">
            <a:avLst/>
          </a:prstGeom>
        </p:spPr>
        <p:txBody>
          <a:bodyPr wrap="square">
            <a:spAutoFit/>
          </a:bodyPr>
          <a:lstStyle/>
          <a:p>
            <a:r>
              <a:rPr lang="tr-TR" sz="2000" dirty="0" smtClean="0">
                <a:latin typeface="+mn-lt"/>
              </a:rPr>
              <a:t>Sigaradan </a:t>
            </a:r>
            <a:r>
              <a:rPr lang="tr-TR" sz="2000" dirty="0">
                <a:latin typeface="+mn-lt"/>
              </a:rPr>
              <a:t>çıkan dumanda bulunan kimyasal maddelerin kırk kadarı </a:t>
            </a:r>
            <a:r>
              <a:rPr lang="tr-TR" sz="2000" dirty="0" smtClean="0">
                <a:latin typeface="+mn-lt"/>
              </a:rPr>
              <a:t>kanser yapıcıdır. Bir </a:t>
            </a:r>
            <a:r>
              <a:rPr lang="tr-TR" sz="2000" dirty="0">
                <a:latin typeface="+mn-lt"/>
              </a:rPr>
              <a:t>kişi</a:t>
            </a:r>
            <a:r>
              <a:rPr lang="tr-TR" sz="2000" dirty="0" smtClean="0">
                <a:latin typeface="+mn-lt"/>
              </a:rPr>
              <a:t>­ sigara </a:t>
            </a:r>
            <a:r>
              <a:rPr lang="tr-TR" sz="2000" dirty="0">
                <a:latin typeface="+mn-lt"/>
              </a:rPr>
              <a:t>dumanını içine çektikten sonra tekrar dışarı </a:t>
            </a:r>
            <a:r>
              <a:rPr lang="tr-TR" sz="2000" dirty="0" smtClean="0">
                <a:latin typeface="+mn-lt"/>
              </a:rPr>
              <a:t>üflediğinde, içine çektiğinden çok </a:t>
            </a:r>
            <a:r>
              <a:rPr lang="tr-TR" sz="2000" dirty="0">
                <a:latin typeface="+mn-lt"/>
              </a:rPr>
              <a:t>daha fazla ze­hirli </a:t>
            </a:r>
            <a:r>
              <a:rPr lang="tr-TR" sz="2000" dirty="0" smtClean="0">
                <a:latin typeface="+mn-lt"/>
              </a:rPr>
              <a:t>maddeyi dumanıyla dışarı bırakır. Sigara </a:t>
            </a:r>
            <a:r>
              <a:rPr lang="tr-TR" sz="2000" dirty="0">
                <a:latin typeface="+mn-lt"/>
              </a:rPr>
              <a:t>içilen or­tamda bulunan diğer kişiler bu siga­ra dumanını soluduklarında onlar da çok zehirli bir maddeyi içlerine çekmiş olurlar</a:t>
            </a:r>
            <a:r>
              <a:rPr lang="tr-TR" sz="2000" dirty="0" smtClean="0">
                <a:latin typeface="+mn-lt"/>
              </a:rPr>
              <a:t>.</a:t>
            </a:r>
          </a:p>
        </p:txBody>
      </p:sp>
      <p:sp>
        <p:nvSpPr>
          <p:cNvPr id="5" name="Oval Callout 4"/>
          <p:cNvSpPr/>
          <p:nvPr/>
        </p:nvSpPr>
        <p:spPr>
          <a:xfrm>
            <a:off x="4139952" y="188640"/>
            <a:ext cx="3960440" cy="2653495"/>
          </a:xfrm>
          <a:prstGeom prst="wedgeEllipseCallout">
            <a:avLst>
              <a:gd name="adj1" fmla="val 26743"/>
              <a:gd name="adj2" fmla="val 6928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t>Sen İçmiyorsun. Doğru!</a:t>
            </a:r>
          </a:p>
          <a:p>
            <a:pPr algn="ctr"/>
            <a:r>
              <a:rPr lang="tr-TR" sz="2400" dirty="0"/>
              <a:t>Hiç İçme!</a:t>
            </a:r>
          </a:p>
          <a:p>
            <a:pPr algn="ctr"/>
            <a:r>
              <a:rPr lang="tr-TR" sz="2400" dirty="0"/>
              <a:t>Ama Unutma!</a:t>
            </a:r>
          </a:p>
        </p:txBody>
      </p:sp>
      <p:sp>
        <p:nvSpPr>
          <p:cNvPr id="6" name="Explosion 2 5"/>
          <p:cNvSpPr/>
          <p:nvPr/>
        </p:nvSpPr>
        <p:spPr>
          <a:xfrm>
            <a:off x="503548" y="4077072"/>
            <a:ext cx="4140460" cy="2664296"/>
          </a:xfrm>
          <a:prstGeom prst="irregularSeal2">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000" b="1" dirty="0"/>
              <a:t>Kimsenin başkasına bunu yapmaya hakkı yok! </a:t>
            </a:r>
          </a:p>
        </p:txBody>
      </p:sp>
    </p:spTree>
    <p:extLst>
      <p:ext uri="{BB962C8B-B14F-4D97-AF65-F5344CB8AC3E}">
        <p14:creationId xmlns:p14="http://schemas.microsoft.com/office/powerpoint/2010/main" val="33381284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 presetClass="entr" presetSubtype="0" fill="hold" grpId="0" nodeType="afterEffect">
                                  <p:stCondLst>
                                    <p:cond delay="500"/>
                                  </p:stCondLst>
                                  <p:iterate type="wd">
                                    <p:tmAbs val="200"/>
                                  </p:iterate>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par>
                          <p:cTn id="14" fill="hold">
                            <p:stCondLst>
                              <p:cond delay="11601"/>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750" fill="hold"/>
                                        <p:tgtEl>
                                          <p:spTgt spid="6"/>
                                        </p:tgtEl>
                                        <p:attrNameLst>
                                          <p:attrName>ppt_w</p:attrName>
                                        </p:attrNameLst>
                                      </p:cBhvr>
                                      <p:tavLst>
                                        <p:tav tm="0">
                                          <p:val>
                                            <p:fltVal val="0"/>
                                          </p:val>
                                        </p:tav>
                                        <p:tav tm="100000">
                                          <p:val>
                                            <p:strVal val="#ppt_w"/>
                                          </p:val>
                                        </p:tav>
                                      </p:tavLst>
                                    </p:anim>
                                    <p:anim calcmode="lin" valueType="num">
                                      <p:cBhvr>
                                        <p:cTn id="18" dur="1750" fill="hold"/>
                                        <p:tgtEl>
                                          <p:spTgt spid="6"/>
                                        </p:tgtEl>
                                        <p:attrNameLst>
                                          <p:attrName>ppt_h</p:attrName>
                                        </p:attrNameLst>
                                      </p:cBhvr>
                                      <p:tavLst>
                                        <p:tav tm="0">
                                          <p:val>
                                            <p:fltVal val="0"/>
                                          </p:val>
                                        </p:tav>
                                        <p:tav tm="100000">
                                          <p:val>
                                            <p:strVal val="#ppt_h"/>
                                          </p:val>
                                        </p:tav>
                                      </p:tavLst>
                                    </p:anim>
                                    <p:animEffect transition="in" filter="fade">
                                      <p:cBhvr>
                                        <p:cTn id="19"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rot="21008897">
            <a:off x="1806104" y="745165"/>
            <a:ext cx="4537530"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3600" b="1" dirty="0" smtClean="0"/>
              <a:t>Sigara </a:t>
            </a:r>
            <a:r>
              <a:rPr lang="tr-TR" sz="3600" b="1" dirty="0"/>
              <a:t>içilen ortamda </a:t>
            </a:r>
            <a:r>
              <a:rPr lang="tr-TR" sz="4400" b="1" dirty="0"/>
              <a:t>durma</a:t>
            </a:r>
            <a:r>
              <a:rPr lang="tr-TR" sz="4400" b="1" dirty="0" smtClean="0"/>
              <a:t>!</a:t>
            </a:r>
            <a:endParaRPr lang="tr-TR" sz="3600" b="1" dirty="0"/>
          </a:p>
        </p:txBody>
      </p:sp>
      <p:sp>
        <p:nvSpPr>
          <p:cNvPr id="5" name="Dikdörtgen 3"/>
          <p:cNvSpPr/>
          <p:nvPr/>
        </p:nvSpPr>
        <p:spPr>
          <a:xfrm rot="246248">
            <a:off x="1978514" y="4745249"/>
            <a:ext cx="4971271"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3600" b="1" dirty="0"/>
              <a:t>Yanında sigara içilmesine </a:t>
            </a:r>
            <a:r>
              <a:rPr lang="tr-TR" sz="4400" b="1" dirty="0"/>
              <a:t>izin verme! </a:t>
            </a:r>
            <a:endParaRPr lang="tr-TR" sz="3200" b="1" dirty="0"/>
          </a:p>
        </p:txBody>
      </p:sp>
    </p:spTree>
    <p:extLst>
      <p:ext uri="{BB962C8B-B14F-4D97-AF65-F5344CB8AC3E}">
        <p14:creationId xmlns:p14="http://schemas.microsoft.com/office/powerpoint/2010/main" val="19264786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467544" y="1659285"/>
            <a:ext cx="8136904" cy="3970318"/>
          </a:xfrm>
          <a:prstGeom prst="rect">
            <a:avLst/>
          </a:prstGeom>
        </p:spPr>
        <p:txBody>
          <a:bodyPr wrap="square">
            <a:spAutoFit/>
          </a:bodyPr>
          <a:lstStyle/>
          <a:p>
            <a:pPr algn="ctr"/>
            <a:r>
              <a:rPr lang="tr-TR" sz="3600" dirty="0" smtClean="0">
                <a:solidFill>
                  <a:schemeClr val="bg1"/>
                </a:solidFill>
                <a:latin typeface="Comic Sans MS" panose="030F0702030302020204" pitchFamily="66" charset="0"/>
              </a:rPr>
              <a:t>Bulunduğun ortamda sigara içen veya içmek isteyen biri olursa…</a:t>
            </a:r>
          </a:p>
          <a:p>
            <a:pPr algn="ctr"/>
            <a:endParaRPr lang="tr-TR" sz="3600" dirty="0" smtClean="0">
              <a:solidFill>
                <a:schemeClr val="bg1"/>
              </a:solidFill>
              <a:latin typeface="Comic Sans MS" panose="030F0702030302020204" pitchFamily="66" charset="0"/>
            </a:endParaRPr>
          </a:p>
          <a:p>
            <a:pPr algn="ctr"/>
            <a:r>
              <a:rPr lang="tr-TR" sz="3600" dirty="0" smtClean="0">
                <a:solidFill>
                  <a:schemeClr val="bg1"/>
                </a:solidFill>
                <a:latin typeface="Comic Sans MS" panose="030F0702030302020204" pitchFamily="66" charset="0"/>
              </a:rPr>
              <a:t>NASIL UYARIRSIN? </a:t>
            </a:r>
          </a:p>
          <a:p>
            <a:pPr algn="ctr"/>
            <a:endParaRPr lang="tr-TR" sz="3600" dirty="0">
              <a:solidFill>
                <a:schemeClr val="bg1"/>
              </a:solidFill>
              <a:latin typeface="Comic Sans MS" panose="030F0702030302020204" pitchFamily="66" charset="0"/>
            </a:endParaRPr>
          </a:p>
          <a:p>
            <a:pPr algn="ctr"/>
            <a:r>
              <a:rPr lang="tr-TR" sz="3600" dirty="0" smtClean="0">
                <a:solidFill>
                  <a:schemeClr val="bg1"/>
                </a:solidFill>
                <a:latin typeface="Comic Sans MS" panose="030F0702030302020204" pitchFamily="66" charset="0"/>
              </a:rPr>
              <a:t>SİGARA İÇİLMESİNE NASIL ENGEL OLURSUN?</a:t>
            </a:r>
            <a:endParaRPr lang="tr-TR" sz="3600" dirty="0">
              <a:solidFill>
                <a:schemeClr val="bg1"/>
              </a:solidFill>
              <a:latin typeface="Comic Sans MS" panose="030F0702030302020204" pitchFamily="66" charset="0"/>
            </a:endParaRPr>
          </a:p>
        </p:txBody>
      </p:sp>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7024832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1331640" y="1196752"/>
            <a:ext cx="7164288" cy="3539430"/>
          </a:xfrm>
          <a:prstGeom prst="rect">
            <a:avLst/>
          </a:prstGeom>
        </p:spPr>
        <p:txBody>
          <a:bodyPr wrap="square">
            <a:spAutoFit/>
          </a:bodyPr>
          <a:lstStyle/>
          <a:p>
            <a:r>
              <a:rPr lang="tr-TR" sz="3200" dirty="0">
                <a:solidFill>
                  <a:schemeClr val="bg1"/>
                </a:solidFill>
                <a:latin typeface="Comic Sans MS" panose="030F0702030302020204" pitchFamily="66" charset="0"/>
              </a:rPr>
              <a:t>Sana uzatılan sigaraya bir kere </a:t>
            </a:r>
            <a:r>
              <a:rPr lang="tr-TR" sz="3200" dirty="0" smtClean="0">
                <a:solidFill>
                  <a:schemeClr val="bg1"/>
                </a:solidFill>
                <a:latin typeface="Comic Sans MS" panose="030F0702030302020204" pitchFamily="66" charset="0"/>
              </a:rPr>
              <a:t>¨</a:t>
            </a:r>
            <a:r>
              <a:rPr lang="tr-TR" sz="3200" b="1" dirty="0" smtClean="0">
                <a:solidFill>
                  <a:srgbClr val="00B0F0"/>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dersen daha sonrakilere de </a:t>
            </a:r>
            <a:r>
              <a:rPr lang="tr-TR" sz="3200" dirty="0" smtClean="0">
                <a:solidFill>
                  <a:schemeClr val="bg1"/>
                </a:solidFill>
                <a:latin typeface="Comic Sans MS" panose="030F0702030302020204" pitchFamily="66" charset="0"/>
              </a:rPr>
              <a:t>¨</a:t>
            </a:r>
            <a:r>
              <a:rPr lang="tr-TR" sz="3200" b="1" dirty="0" smtClean="0">
                <a:solidFill>
                  <a:schemeClr val="accent6">
                    <a:lumMod val="60000"/>
                    <a:lumOff val="40000"/>
                  </a:schemeClr>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dersin</a:t>
            </a:r>
            <a:r>
              <a:rPr lang="tr-TR" sz="3200" dirty="0" smtClean="0">
                <a:solidFill>
                  <a:schemeClr val="bg1"/>
                </a:solidFill>
                <a:latin typeface="Comic Sans MS" panose="030F0702030302020204" pitchFamily="66" charset="0"/>
              </a:rPr>
              <a:t>!</a:t>
            </a:r>
          </a:p>
          <a:p>
            <a:r>
              <a:rPr lang="tr-TR" sz="3200" dirty="0" smtClean="0">
                <a:solidFill>
                  <a:schemeClr val="bg1"/>
                </a:solidFill>
                <a:latin typeface="Comic Sans MS" panose="030F0702030302020204" pitchFamily="66" charset="0"/>
              </a:rPr>
              <a:t>¨</a:t>
            </a:r>
            <a:r>
              <a:rPr lang="tr-TR" sz="3200" b="1" dirty="0">
                <a:solidFill>
                  <a:srgbClr val="FFC000"/>
                </a:solidFill>
                <a:latin typeface="Comic Sans MS" panose="030F0702030302020204" pitchFamily="66" charset="0"/>
              </a:rPr>
              <a:t>Hayır!</a:t>
            </a:r>
            <a:r>
              <a:rPr lang="tr-TR" sz="3200" dirty="0" smtClean="0">
                <a:solidFill>
                  <a:schemeClr val="bg1"/>
                </a:solidFill>
                <a:latin typeface="Comic Sans MS" panose="030F0702030302020204" pitchFamily="66" charset="0"/>
              </a:rPr>
              <a:t>” </a:t>
            </a:r>
            <a:r>
              <a:rPr lang="tr-TR" sz="3200" dirty="0">
                <a:solidFill>
                  <a:schemeClr val="bg1"/>
                </a:solidFill>
                <a:latin typeface="Comic Sans MS" panose="030F0702030302020204" pitchFamily="66" charset="0"/>
              </a:rPr>
              <a:t>demeyi öğren</a:t>
            </a:r>
            <a:r>
              <a:rPr lang="tr-TR" sz="3200" dirty="0" smtClean="0">
                <a:solidFill>
                  <a:schemeClr val="bg1"/>
                </a:solidFill>
                <a:latin typeface="Comic Sans MS" panose="030F0702030302020204" pitchFamily="66" charset="0"/>
              </a:rPr>
              <a:t>!</a:t>
            </a:r>
          </a:p>
          <a:p>
            <a:r>
              <a:rPr lang="tr-TR" sz="3200" dirty="0">
                <a:solidFill>
                  <a:schemeClr val="bg1"/>
                </a:solidFill>
                <a:latin typeface="Comic Sans MS" panose="030F0702030302020204" pitchFamily="66" charset="0"/>
              </a:rPr>
              <a:t>K</a:t>
            </a:r>
            <a:r>
              <a:rPr lang="tr-TR" sz="3200" dirty="0" smtClean="0">
                <a:solidFill>
                  <a:schemeClr val="bg1"/>
                </a:solidFill>
                <a:latin typeface="Comic Sans MS" panose="030F0702030302020204" pitchFamily="66" charset="0"/>
              </a:rPr>
              <a:t>aç farklı şekilde </a:t>
            </a:r>
            <a:r>
              <a:rPr lang="tr-TR" sz="3200" b="1" dirty="0">
                <a:solidFill>
                  <a:srgbClr val="FF0000"/>
                </a:solidFill>
                <a:latin typeface="Comic Sans MS" panose="030F0702030302020204" pitchFamily="66" charset="0"/>
              </a:rPr>
              <a:t>hayır </a:t>
            </a:r>
            <a:r>
              <a:rPr lang="tr-TR" sz="3200" dirty="0" smtClean="0">
                <a:solidFill>
                  <a:schemeClr val="bg1"/>
                </a:solidFill>
                <a:latin typeface="Comic Sans MS" panose="030F0702030302020204" pitchFamily="66" charset="0"/>
              </a:rPr>
              <a:t>cevabı verip sigara içmeyi reddedebiliriz? </a:t>
            </a:r>
            <a:r>
              <a:rPr lang="tr-TR" sz="3200" dirty="0">
                <a:solidFill>
                  <a:schemeClr val="bg1"/>
                </a:solidFill>
                <a:latin typeface="Comic Sans MS" panose="030F0702030302020204" pitchFamily="66" charset="0"/>
              </a:rPr>
              <a:t>Haydi, </a:t>
            </a:r>
            <a:r>
              <a:rPr lang="tr-TR" sz="3200" dirty="0" smtClean="0">
                <a:solidFill>
                  <a:schemeClr val="bg1"/>
                </a:solidFill>
                <a:latin typeface="Comic Sans MS" panose="030F0702030302020204" pitchFamily="66" charset="0"/>
              </a:rPr>
              <a:t>birlikte düşünelim!</a:t>
            </a:r>
            <a:endParaRPr lang="tr-TR" sz="3200" dirty="0">
              <a:solidFill>
                <a:schemeClr val="bg1"/>
              </a:solidFill>
              <a:latin typeface="Comic Sans MS" panose="030F0702030302020204" pitchFamily="66" charset="0"/>
            </a:endParaRPr>
          </a:p>
        </p:txBody>
      </p:sp>
      <p:sp>
        <p:nvSpPr>
          <p:cNvPr id="6" name="TextBox 5"/>
          <p:cNvSpPr txBox="1"/>
          <p:nvPr/>
        </p:nvSpPr>
        <p:spPr>
          <a:xfrm rot="1251325">
            <a:off x="155678" y="4963353"/>
            <a:ext cx="1372492" cy="523220"/>
          </a:xfrm>
          <a:prstGeom prst="rect">
            <a:avLst/>
          </a:prstGeom>
          <a:noFill/>
        </p:spPr>
        <p:txBody>
          <a:bodyPr wrap="none" rtlCol="0">
            <a:spAutoFit/>
          </a:bodyPr>
          <a:lstStyle/>
          <a:p>
            <a:r>
              <a:rPr lang="tr-TR" sz="2800" b="1" dirty="0">
                <a:solidFill>
                  <a:srgbClr val="FFC000"/>
                </a:solidFill>
                <a:latin typeface="Comic Sans MS" panose="030F0702030302020204" pitchFamily="66" charset="0"/>
              </a:rPr>
              <a:t>Hayır! </a:t>
            </a:r>
          </a:p>
        </p:txBody>
      </p:sp>
      <p:sp>
        <p:nvSpPr>
          <p:cNvPr id="7" name="TextBox 6"/>
          <p:cNvSpPr txBox="1"/>
          <p:nvPr/>
        </p:nvSpPr>
        <p:spPr>
          <a:xfrm rot="20595560">
            <a:off x="1346391" y="5256737"/>
            <a:ext cx="1032655" cy="400110"/>
          </a:xfrm>
          <a:prstGeom prst="rect">
            <a:avLst/>
          </a:prstGeom>
          <a:noFill/>
        </p:spPr>
        <p:txBody>
          <a:bodyPr wrap="none" rtlCol="0">
            <a:spAutoFit/>
          </a:bodyPr>
          <a:lstStyle/>
          <a:p>
            <a:r>
              <a:rPr lang="tr-TR" sz="2000" b="1" dirty="0">
                <a:solidFill>
                  <a:srgbClr val="FF0000"/>
                </a:solidFill>
                <a:latin typeface="Comic Sans MS" panose="030F0702030302020204" pitchFamily="66" charset="0"/>
              </a:rPr>
              <a:t>Hayır! </a:t>
            </a:r>
          </a:p>
        </p:txBody>
      </p:sp>
      <p:sp>
        <p:nvSpPr>
          <p:cNvPr id="8" name="TextBox 7"/>
          <p:cNvSpPr txBox="1"/>
          <p:nvPr/>
        </p:nvSpPr>
        <p:spPr>
          <a:xfrm rot="20745553">
            <a:off x="6932474" y="4885658"/>
            <a:ext cx="1202573" cy="461665"/>
          </a:xfrm>
          <a:prstGeom prst="rect">
            <a:avLst/>
          </a:prstGeom>
          <a:noFill/>
        </p:spPr>
        <p:txBody>
          <a:bodyPr wrap="none" rtlCol="0">
            <a:spAutoFit/>
          </a:bodyPr>
          <a:lstStyle/>
          <a:p>
            <a:r>
              <a:rPr lang="tr-TR" sz="2400" b="1" dirty="0">
                <a:solidFill>
                  <a:srgbClr val="00B0F0"/>
                </a:solidFill>
                <a:latin typeface="Comic Sans MS" panose="030F0702030302020204" pitchFamily="66" charset="0"/>
              </a:rPr>
              <a:t>Hayır! </a:t>
            </a:r>
          </a:p>
        </p:txBody>
      </p:sp>
      <p:sp>
        <p:nvSpPr>
          <p:cNvPr id="9" name="TextBox 8"/>
          <p:cNvSpPr txBox="1"/>
          <p:nvPr/>
        </p:nvSpPr>
        <p:spPr>
          <a:xfrm rot="18489788">
            <a:off x="7772581" y="4824101"/>
            <a:ext cx="1544012" cy="584775"/>
          </a:xfrm>
          <a:prstGeom prst="rect">
            <a:avLst/>
          </a:prstGeom>
          <a:noFill/>
        </p:spPr>
        <p:txBody>
          <a:bodyPr wrap="none" rtlCol="0">
            <a:spAutoFit/>
          </a:bodyPr>
          <a:lstStyle/>
          <a:p>
            <a:r>
              <a:rPr lang="tr-TR" sz="3200" b="1" dirty="0">
                <a:solidFill>
                  <a:schemeClr val="accent6">
                    <a:lumMod val="60000"/>
                    <a:lumOff val="40000"/>
                  </a:schemeClr>
                </a:solidFill>
                <a:latin typeface="Comic Sans MS" panose="030F0702030302020204" pitchFamily="66" charset="0"/>
              </a:rPr>
              <a:t>Hayır! </a:t>
            </a:r>
          </a:p>
        </p:txBody>
      </p:sp>
    </p:spTree>
    <p:extLst>
      <p:ext uri="{BB962C8B-B14F-4D97-AF65-F5344CB8AC3E}">
        <p14:creationId xmlns:p14="http://schemas.microsoft.com/office/powerpoint/2010/main" val="17881762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wd">
                                    <p:tmAbs val="200"/>
                                  </p:iterate>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2"/>
          <p:cNvSpPr/>
          <p:nvPr/>
        </p:nvSpPr>
        <p:spPr>
          <a:xfrm rot="21063236">
            <a:off x="488442" y="1108816"/>
            <a:ext cx="1678684"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2000" b="1" dirty="0"/>
              <a:t>Spor yapın! </a:t>
            </a:r>
          </a:p>
        </p:txBody>
      </p:sp>
      <p:sp>
        <p:nvSpPr>
          <p:cNvPr id="6" name="Dikdörtgen 2"/>
          <p:cNvSpPr/>
          <p:nvPr/>
        </p:nvSpPr>
        <p:spPr>
          <a:xfrm rot="456589">
            <a:off x="242513" y="2221322"/>
            <a:ext cx="2491136"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2000" b="1" dirty="0"/>
              <a:t>Stres ile başa çıkmak için yöntemler geliştirin! </a:t>
            </a:r>
          </a:p>
        </p:txBody>
      </p:sp>
      <p:sp>
        <p:nvSpPr>
          <p:cNvPr id="9" name="Dikdörtgen 2"/>
          <p:cNvSpPr/>
          <p:nvPr/>
        </p:nvSpPr>
        <p:spPr>
          <a:xfrm rot="21258390">
            <a:off x="342151" y="3908976"/>
            <a:ext cx="2453078"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Gerektiğinde “hayır” demeyi bilin! </a:t>
            </a:r>
          </a:p>
        </p:txBody>
      </p:sp>
      <p:sp>
        <p:nvSpPr>
          <p:cNvPr id="10" name="Dikdörtgen 2"/>
          <p:cNvSpPr/>
          <p:nvPr/>
        </p:nvSpPr>
        <p:spPr>
          <a:xfrm>
            <a:off x="3114013" y="3381960"/>
            <a:ext cx="2511964" cy="163121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sz="2000" b="1" dirty="0"/>
              <a:t>Problemlerinizi yok saymayın, çözmeye çalışın, gerekirse büyüklerinizden yardım alın! </a:t>
            </a:r>
          </a:p>
        </p:txBody>
      </p:sp>
      <p:sp>
        <p:nvSpPr>
          <p:cNvPr id="11" name="Dikdörtgen 2"/>
          <p:cNvSpPr/>
          <p:nvPr/>
        </p:nvSpPr>
        <p:spPr>
          <a:xfrm rot="276276">
            <a:off x="3122290" y="1203495"/>
            <a:ext cx="1978001"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b="1" dirty="0"/>
              <a:t>Sağlıklı beslenin! </a:t>
            </a:r>
          </a:p>
        </p:txBody>
      </p:sp>
      <p:sp>
        <p:nvSpPr>
          <p:cNvPr id="12" name="Dikdörtgen 2"/>
          <p:cNvSpPr/>
          <p:nvPr/>
        </p:nvSpPr>
        <p:spPr>
          <a:xfrm rot="21335390">
            <a:off x="3081743" y="2287744"/>
            <a:ext cx="2436179"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t>Kendinizi iyi tanıyın! </a:t>
            </a:r>
          </a:p>
        </p:txBody>
      </p:sp>
      <p:sp>
        <p:nvSpPr>
          <p:cNvPr id="13" name="Dikdörtgen 2"/>
          <p:cNvSpPr/>
          <p:nvPr/>
        </p:nvSpPr>
        <p:spPr>
          <a:xfrm rot="21327134">
            <a:off x="5662393" y="860071"/>
            <a:ext cx="2445838" cy="1015663"/>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2000" b="1" dirty="0"/>
              <a:t>Merakınızı doğru kaynaklardan gidermeyi öğrenin! </a:t>
            </a:r>
          </a:p>
        </p:txBody>
      </p:sp>
      <p:sp>
        <p:nvSpPr>
          <p:cNvPr id="14" name="Dikdörtgen 2"/>
          <p:cNvSpPr/>
          <p:nvPr/>
        </p:nvSpPr>
        <p:spPr>
          <a:xfrm rot="247984">
            <a:off x="6139821" y="2420181"/>
            <a:ext cx="1992998" cy="400110"/>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2000" b="1" dirty="0"/>
              <a:t>Aklınızı kullanın! </a:t>
            </a:r>
          </a:p>
        </p:txBody>
      </p:sp>
      <p:sp>
        <p:nvSpPr>
          <p:cNvPr id="15" name="Dikdörtgen 2"/>
          <p:cNvSpPr/>
          <p:nvPr/>
        </p:nvSpPr>
        <p:spPr>
          <a:xfrm rot="21221208">
            <a:off x="6110932" y="3338419"/>
            <a:ext cx="2320573" cy="707886"/>
          </a:xfrm>
          <a:prstGeom prst="rect">
            <a:avLst/>
          </a:prstGeom>
          <a:solidFill>
            <a:schemeClr val="accent6">
              <a:lumMod val="50000"/>
            </a:schemeClr>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2000" b="1" dirty="0"/>
              <a:t>Sigaranın zararlarını iyi öğrenin! </a:t>
            </a:r>
          </a:p>
        </p:txBody>
      </p:sp>
      <p:sp>
        <p:nvSpPr>
          <p:cNvPr id="16" name="Dikdörtgen 2"/>
          <p:cNvSpPr/>
          <p:nvPr/>
        </p:nvSpPr>
        <p:spPr>
          <a:xfrm rot="259260">
            <a:off x="5975434" y="4681014"/>
            <a:ext cx="2678160" cy="707886"/>
          </a:xfrm>
          <a:prstGeom prst="rect">
            <a:avLst/>
          </a:prstGeom>
          <a:solidFill>
            <a:schemeClr val="bg2">
              <a:lumMod val="25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Arkadaşlarınıza örnek olun! </a:t>
            </a:r>
          </a:p>
        </p:txBody>
      </p:sp>
      <p:sp>
        <p:nvSpPr>
          <p:cNvPr id="18" name="Dikdörtgen 2"/>
          <p:cNvSpPr/>
          <p:nvPr/>
        </p:nvSpPr>
        <p:spPr>
          <a:xfrm rot="413496">
            <a:off x="393588" y="5372481"/>
            <a:ext cx="2386385" cy="1015663"/>
          </a:xfrm>
          <a:prstGeom prst="rect">
            <a:avLst/>
          </a:prstGeom>
          <a:solidFill>
            <a:schemeClr val="accent5">
              <a:lumMod val="75000"/>
            </a:schemeClr>
          </a:solidFill>
          <a:ln>
            <a:solidFill>
              <a:schemeClr val="tx2">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tr-TR" sz="2000" b="1" dirty="0"/>
              <a:t>Büyük görünmeye çalışmayın, yaşınıza göre davranın! </a:t>
            </a:r>
          </a:p>
        </p:txBody>
      </p:sp>
      <p:sp>
        <p:nvSpPr>
          <p:cNvPr id="19" name="Dikdörtgen 2"/>
          <p:cNvSpPr/>
          <p:nvPr/>
        </p:nvSpPr>
        <p:spPr>
          <a:xfrm rot="21326872">
            <a:off x="4078406" y="5839765"/>
            <a:ext cx="3095142" cy="707886"/>
          </a:xfrm>
          <a:prstGeom prst="rect">
            <a:avLst/>
          </a:prstGeom>
          <a:solidFill>
            <a:srgbClr val="C0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tr-TR" sz="2000" b="1" dirty="0"/>
              <a:t>Unutmayın, bir kereden bile bir şey olur! </a:t>
            </a:r>
          </a:p>
        </p:txBody>
      </p:sp>
    </p:spTree>
    <p:extLst>
      <p:ext uri="{BB962C8B-B14F-4D97-AF65-F5344CB8AC3E}">
        <p14:creationId xmlns:p14="http://schemas.microsoft.com/office/powerpoint/2010/main" val="11783260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wipe(down)">
                                      <p:cBhvr>
                                        <p:cTn id="92" dur="580">
                                          <p:stCondLst>
                                            <p:cond delay="0"/>
                                          </p:stCondLst>
                                        </p:cTn>
                                        <p:tgtEl>
                                          <p:spTgt spid="10"/>
                                        </p:tgtEl>
                                      </p:cBhvr>
                                    </p:animEffect>
                                    <p:anim calcmode="lin" valueType="num">
                                      <p:cBhvr>
                                        <p:cTn id="9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8" dur="26">
                                          <p:stCondLst>
                                            <p:cond delay="650"/>
                                          </p:stCondLst>
                                        </p:cTn>
                                        <p:tgtEl>
                                          <p:spTgt spid="10"/>
                                        </p:tgtEl>
                                      </p:cBhvr>
                                      <p:to x="100000" y="60000"/>
                                    </p:animScale>
                                    <p:animScale>
                                      <p:cBhvr>
                                        <p:cTn id="99" dur="166" decel="50000">
                                          <p:stCondLst>
                                            <p:cond delay="676"/>
                                          </p:stCondLst>
                                        </p:cTn>
                                        <p:tgtEl>
                                          <p:spTgt spid="10"/>
                                        </p:tgtEl>
                                      </p:cBhvr>
                                      <p:to x="100000" y="100000"/>
                                    </p:animScale>
                                    <p:animScale>
                                      <p:cBhvr>
                                        <p:cTn id="100" dur="26">
                                          <p:stCondLst>
                                            <p:cond delay="1312"/>
                                          </p:stCondLst>
                                        </p:cTn>
                                        <p:tgtEl>
                                          <p:spTgt spid="10"/>
                                        </p:tgtEl>
                                      </p:cBhvr>
                                      <p:to x="100000" y="80000"/>
                                    </p:animScale>
                                    <p:animScale>
                                      <p:cBhvr>
                                        <p:cTn id="101" dur="166" decel="50000">
                                          <p:stCondLst>
                                            <p:cond delay="1338"/>
                                          </p:stCondLst>
                                        </p:cTn>
                                        <p:tgtEl>
                                          <p:spTgt spid="10"/>
                                        </p:tgtEl>
                                      </p:cBhvr>
                                      <p:to x="100000" y="100000"/>
                                    </p:animScale>
                                    <p:animScale>
                                      <p:cBhvr>
                                        <p:cTn id="102" dur="26">
                                          <p:stCondLst>
                                            <p:cond delay="1642"/>
                                          </p:stCondLst>
                                        </p:cTn>
                                        <p:tgtEl>
                                          <p:spTgt spid="10"/>
                                        </p:tgtEl>
                                      </p:cBhvr>
                                      <p:to x="100000" y="90000"/>
                                    </p:animScale>
                                    <p:animScale>
                                      <p:cBhvr>
                                        <p:cTn id="103" dur="166" decel="50000">
                                          <p:stCondLst>
                                            <p:cond delay="1668"/>
                                          </p:stCondLst>
                                        </p:cTn>
                                        <p:tgtEl>
                                          <p:spTgt spid="10"/>
                                        </p:tgtEl>
                                      </p:cBhvr>
                                      <p:to x="100000" y="100000"/>
                                    </p:animScale>
                                    <p:animScale>
                                      <p:cBhvr>
                                        <p:cTn id="104" dur="26">
                                          <p:stCondLst>
                                            <p:cond delay="1808"/>
                                          </p:stCondLst>
                                        </p:cTn>
                                        <p:tgtEl>
                                          <p:spTgt spid="10"/>
                                        </p:tgtEl>
                                      </p:cBhvr>
                                      <p:to x="100000" y="95000"/>
                                    </p:animScale>
                                    <p:animScale>
                                      <p:cBhvr>
                                        <p:cTn id="105" dur="166" decel="50000">
                                          <p:stCondLst>
                                            <p:cond delay="1834"/>
                                          </p:stCondLst>
                                        </p:cTn>
                                        <p:tgtEl>
                                          <p:spTgt spid="10"/>
                                        </p:tgtEl>
                                      </p:cBhvr>
                                      <p:to x="100000" y="100000"/>
                                    </p:animScale>
                                  </p:childTnLst>
                                </p:cTn>
                              </p:par>
                            </p:childTnLst>
                          </p:cTn>
                        </p:par>
                        <p:par>
                          <p:cTn id="106" fill="hold">
                            <p:stCondLst>
                              <p:cond delay="12000"/>
                            </p:stCondLst>
                            <p:childTnLst>
                              <p:par>
                                <p:cTn id="107" presetID="26" presetClass="entr" presetSubtype="0" fill="hold" grpId="0"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wipe(down)">
                                      <p:cBhvr>
                                        <p:cTn id="109" dur="580">
                                          <p:stCondLst>
                                            <p:cond delay="0"/>
                                          </p:stCondLst>
                                        </p:cTn>
                                        <p:tgtEl>
                                          <p:spTgt spid="13"/>
                                        </p:tgtEl>
                                      </p:cBhvr>
                                    </p:animEffect>
                                    <p:anim calcmode="lin" valueType="num">
                                      <p:cBhvr>
                                        <p:cTn id="11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5" dur="26">
                                          <p:stCondLst>
                                            <p:cond delay="650"/>
                                          </p:stCondLst>
                                        </p:cTn>
                                        <p:tgtEl>
                                          <p:spTgt spid="13"/>
                                        </p:tgtEl>
                                      </p:cBhvr>
                                      <p:to x="100000" y="60000"/>
                                    </p:animScale>
                                    <p:animScale>
                                      <p:cBhvr>
                                        <p:cTn id="116" dur="166" decel="50000">
                                          <p:stCondLst>
                                            <p:cond delay="676"/>
                                          </p:stCondLst>
                                        </p:cTn>
                                        <p:tgtEl>
                                          <p:spTgt spid="13"/>
                                        </p:tgtEl>
                                      </p:cBhvr>
                                      <p:to x="100000" y="100000"/>
                                    </p:animScale>
                                    <p:animScale>
                                      <p:cBhvr>
                                        <p:cTn id="117" dur="26">
                                          <p:stCondLst>
                                            <p:cond delay="1312"/>
                                          </p:stCondLst>
                                        </p:cTn>
                                        <p:tgtEl>
                                          <p:spTgt spid="13"/>
                                        </p:tgtEl>
                                      </p:cBhvr>
                                      <p:to x="100000" y="80000"/>
                                    </p:animScale>
                                    <p:animScale>
                                      <p:cBhvr>
                                        <p:cTn id="118" dur="166" decel="50000">
                                          <p:stCondLst>
                                            <p:cond delay="1338"/>
                                          </p:stCondLst>
                                        </p:cTn>
                                        <p:tgtEl>
                                          <p:spTgt spid="13"/>
                                        </p:tgtEl>
                                      </p:cBhvr>
                                      <p:to x="100000" y="100000"/>
                                    </p:animScale>
                                    <p:animScale>
                                      <p:cBhvr>
                                        <p:cTn id="119" dur="26">
                                          <p:stCondLst>
                                            <p:cond delay="1642"/>
                                          </p:stCondLst>
                                        </p:cTn>
                                        <p:tgtEl>
                                          <p:spTgt spid="13"/>
                                        </p:tgtEl>
                                      </p:cBhvr>
                                      <p:to x="100000" y="90000"/>
                                    </p:animScale>
                                    <p:animScale>
                                      <p:cBhvr>
                                        <p:cTn id="120" dur="166" decel="50000">
                                          <p:stCondLst>
                                            <p:cond delay="1668"/>
                                          </p:stCondLst>
                                        </p:cTn>
                                        <p:tgtEl>
                                          <p:spTgt spid="13"/>
                                        </p:tgtEl>
                                      </p:cBhvr>
                                      <p:to x="100000" y="100000"/>
                                    </p:animScale>
                                    <p:animScale>
                                      <p:cBhvr>
                                        <p:cTn id="121" dur="26">
                                          <p:stCondLst>
                                            <p:cond delay="1808"/>
                                          </p:stCondLst>
                                        </p:cTn>
                                        <p:tgtEl>
                                          <p:spTgt spid="13"/>
                                        </p:tgtEl>
                                      </p:cBhvr>
                                      <p:to x="100000" y="95000"/>
                                    </p:animScale>
                                    <p:animScale>
                                      <p:cBhvr>
                                        <p:cTn id="122" dur="166" decel="50000">
                                          <p:stCondLst>
                                            <p:cond delay="1834"/>
                                          </p:stCondLst>
                                        </p:cTn>
                                        <p:tgtEl>
                                          <p:spTgt spid="13"/>
                                        </p:tgtEl>
                                      </p:cBhvr>
                                      <p:to x="100000" y="100000"/>
                                    </p:animScale>
                                  </p:childTnLst>
                                </p:cTn>
                              </p:par>
                            </p:childTnLst>
                          </p:cTn>
                        </p:par>
                        <p:par>
                          <p:cTn id="123" fill="hold">
                            <p:stCondLst>
                              <p:cond delay="14000"/>
                            </p:stCondLst>
                            <p:childTnLst>
                              <p:par>
                                <p:cTn id="124" presetID="26" presetClass="entr" presetSubtype="0" fill="hold" grpId="0" nodeType="after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down)">
                                      <p:cBhvr>
                                        <p:cTn id="126" dur="580">
                                          <p:stCondLst>
                                            <p:cond delay="0"/>
                                          </p:stCondLst>
                                        </p:cTn>
                                        <p:tgtEl>
                                          <p:spTgt spid="14"/>
                                        </p:tgtEl>
                                      </p:cBhvr>
                                    </p:animEffect>
                                    <p:anim calcmode="lin" valueType="num">
                                      <p:cBhvr>
                                        <p:cTn id="12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
                                        </p:tgtEl>
                                      </p:cBhvr>
                                      <p:to x="100000" y="60000"/>
                                    </p:animScale>
                                    <p:animScale>
                                      <p:cBhvr>
                                        <p:cTn id="133" dur="166" decel="50000">
                                          <p:stCondLst>
                                            <p:cond delay="676"/>
                                          </p:stCondLst>
                                        </p:cTn>
                                        <p:tgtEl>
                                          <p:spTgt spid="14"/>
                                        </p:tgtEl>
                                      </p:cBhvr>
                                      <p:to x="100000" y="100000"/>
                                    </p:animScale>
                                    <p:animScale>
                                      <p:cBhvr>
                                        <p:cTn id="134" dur="26">
                                          <p:stCondLst>
                                            <p:cond delay="1312"/>
                                          </p:stCondLst>
                                        </p:cTn>
                                        <p:tgtEl>
                                          <p:spTgt spid="14"/>
                                        </p:tgtEl>
                                      </p:cBhvr>
                                      <p:to x="100000" y="80000"/>
                                    </p:animScale>
                                    <p:animScale>
                                      <p:cBhvr>
                                        <p:cTn id="135" dur="166" decel="50000">
                                          <p:stCondLst>
                                            <p:cond delay="1338"/>
                                          </p:stCondLst>
                                        </p:cTn>
                                        <p:tgtEl>
                                          <p:spTgt spid="14"/>
                                        </p:tgtEl>
                                      </p:cBhvr>
                                      <p:to x="100000" y="100000"/>
                                    </p:animScale>
                                    <p:animScale>
                                      <p:cBhvr>
                                        <p:cTn id="136" dur="26">
                                          <p:stCondLst>
                                            <p:cond delay="1642"/>
                                          </p:stCondLst>
                                        </p:cTn>
                                        <p:tgtEl>
                                          <p:spTgt spid="14"/>
                                        </p:tgtEl>
                                      </p:cBhvr>
                                      <p:to x="100000" y="90000"/>
                                    </p:animScale>
                                    <p:animScale>
                                      <p:cBhvr>
                                        <p:cTn id="137" dur="166" decel="50000">
                                          <p:stCondLst>
                                            <p:cond delay="1668"/>
                                          </p:stCondLst>
                                        </p:cTn>
                                        <p:tgtEl>
                                          <p:spTgt spid="14"/>
                                        </p:tgtEl>
                                      </p:cBhvr>
                                      <p:to x="100000" y="100000"/>
                                    </p:animScale>
                                    <p:animScale>
                                      <p:cBhvr>
                                        <p:cTn id="138" dur="26">
                                          <p:stCondLst>
                                            <p:cond delay="1808"/>
                                          </p:stCondLst>
                                        </p:cTn>
                                        <p:tgtEl>
                                          <p:spTgt spid="14"/>
                                        </p:tgtEl>
                                      </p:cBhvr>
                                      <p:to x="100000" y="95000"/>
                                    </p:animScale>
                                    <p:animScale>
                                      <p:cBhvr>
                                        <p:cTn id="139" dur="166" decel="50000">
                                          <p:stCondLst>
                                            <p:cond delay="1834"/>
                                          </p:stCondLst>
                                        </p:cTn>
                                        <p:tgtEl>
                                          <p:spTgt spid="14"/>
                                        </p:tgtEl>
                                      </p:cBhvr>
                                      <p:to x="100000" y="100000"/>
                                    </p:animScale>
                                  </p:childTnLst>
                                </p:cTn>
                              </p:par>
                            </p:childTnLst>
                          </p:cTn>
                        </p:par>
                        <p:par>
                          <p:cTn id="140" fill="hold">
                            <p:stCondLst>
                              <p:cond delay="16000"/>
                            </p:stCondLst>
                            <p:childTnLst>
                              <p:par>
                                <p:cTn id="141" presetID="26" presetClass="entr" presetSubtype="0" fill="hold" grpId="0" nodeType="after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par>
                          <p:cTn id="157" fill="hold">
                            <p:stCondLst>
                              <p:cond delay="18000"/>
                            </p:stCondLst>
                            <p:childTnLst>
                              <p:par>
                                <p:cTn id="158" presetID="26" presetClass="entr" presetSubtype="0" fill="hold" grpId="0" nodeType="afterEffect">
                                  <p:stCondLst>
                                    <p:cond delay="0"/>
                                  </p:stCondLst>
                                  <p:childTnLst>
                                    <p:set>
                                      <p:cBhvr>
                                        <p:cTn id="159" dur="1" fill="hold">
                                          <p:stCondLst>
                                            <p:cond delay="0"/>
                                          </p:stCondLst>
                                        </p:cTn>
                                        <p:tgtEl>
                                          <p:spTgt spid="16"/>
                                        </p:tgtEl>
                                        <p:attrNameLst>
                                          <p:attrName>style.visibility</p:attrName>
                                        </p:attrNameLst>
                                      </p:cBhvr>
                                      <p:to>
                                        <p:strVal val="visible"/>
                                      </p:to>
                                    </p:set>
                                    <p:animEffect transition="in" filter="wipe(down)">
                                      <p:cBhvr>
                                        <p:cTn id="160" dur="580">
                                          <p:stCondLst>
                                            <p:cond delay="0"/>
                                          </p:stCondLst>
                                        </p:cTn>
                                        <p:tgtEl>
                                          <p:spTgt spid="16"/>
                                        </p:tgtEl>
                                      </p:cBhvr>
                                    </p:animEffect>
                                    <p:anim calcmode="lin" valueType="num">
                                      <p:cBhvr>
                                        <p:cTn id="16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6" dur="26">
                                          <p:stCondLst>
                                            <p:cond delay="650"/>
                                          </p:stCondLst>
                                        </p:cTn>
                                        <p:tgtEl>
                                          <p:spTgt spid="16"/>
                                        </p:tgtEl>
                                      </p:cBhvr>
                                      <p:to x="100000" y="60000"/>
                                    </p:animScale>
                                    <p:animScale>
                                      <p:cBhvr>
                                        <p:cTn id="167" dur="166" decel="50000">
                                          <p:stCondLst>
                                            <p:cond delay="676"/>
                                          </p:stCondLst>
                                        </p:cTn>
                                        <p:tgtEl>
                                          <p:spTgt spid="16"/>
                                        </p:tgtEl>
                                      </p:cBhvr>
                                      <p:to x="100000" y="100000"/>
                                    </p:animScale>
                                    <p:animScale>
                                      <p:cBhvr>
                                        <p:cTn id="168" dur="26">
                                          <p:stCondLst>
                                            <p:cond delay="1312"/>
                                          </p:stCondLst>
                                        </p:cTn>
                                        <p:tgtEl>
                                          <p:spTgt spid="16"/>
                                        </p:tgtEl>
                                      </p:cBhvr>
                                      <p:to x="100000" y="80000"/>
                                    </p:animScale>
                                    <p:animScale>
                                      <p:cBhvr>
                                        <p:cTn id="169" dur="166" decel="50000">
                                          <p:stCondLst>
                                            <p:cond delay="1338"/>
                                          </p:stCondLst>
                                        </p:cTn>
                                        <p:tgtEl>
                                          <p:spTgt spid="16"/>
                                        </p:tgtEl>
                                      </p:cBhvr>
                                      <p:to x="100000" y="100000"/>
                                    </p:animScale>
                                    <p:animScale>
                                      <p:cBhvr>
                                        <p:cTn id="170" dur="26">
                                          <p:stCondLst>
                                            <p:cond delay="1642"/>
                                          </p:stCondLst>
                                        </p:cTn>
                                        <p:tgtEl>
                                          <p:spTgt spid="16"/>
                                        </p:tgtEl>
                                      </p:cBhvr>
                                      <p:to x="100000" y="90000"/>
                                    </p:animScale>
                                    <p:animScale>
                                      <p:cBhvr>
                                        <p:cTn id="171" dur="166" decel="50000">
                                          <p:stCondLst>
                                            <p:cond delay="1668"/>
                                          </p:stCondLst>
                                        </p:cTn>
                                        <p:tgtEl>
                                          <p:spTgt spid="16"/>
                                        </p:tgtEl>
                                      </p:cBhvr>
                                      <p:to x="100000" y="100000"/>
                                    </p:animScale>
                                    <p:animScale>
                                      <p:cBhvr>
                                        <p:cTn id="172" dur="26">
                                          <p:stCondLst>
                                            <p:cond delay="1808"/>
                                          </p:stCondLst>
                                        </p:cTn>
                                        <p:tgtEl>
                                          <p:spTgt spid="16"/>
                                        </p:tgtEl>
                                      </p:cBhvr>
                                      <p:to x="100000" y="95000"/>
                                    </p:animScale>
                                    <p:animScale>
                                      <p:cBhvr>
                                        <p:cTn id="173" dur="166" decel="50000">
                                          <p:stCondLst>
                                            <p:cond delay="1834"/>
                                          </p:stCondLst>
                                        </p:cTn>
                                        <p:tgtEl>
                                          <p:spTgt spid="16"/>
                                        </p:tgtEl>
                                      </p:cBhvr>
                                      <p:to x="100000" y="100000"/>
                                    </p:animScale>
                                  </p:childTnLst>
                                </p:cTn>
                              </p:par>
                            </p:childTnLst>
                          </p:cTn>
                        </p:par>
                        <p:par>
                          <p:cTn id="174" fill="hold">
                            <p:stCondLst>
                              <p:cond delay="20000"/>
                            </p:stCondLst>
                            <p:childTnLst>
                              <p:par>
                                <p:cTn id="175" presetID="26" presetClass="entr" presetSubtype="0" fill="hold" grpId="0" nodeType="afterEffect">
                                  <p:stCondLst>
                                    <p:cond delay="0"/>
                                  </p:stCondLst>
                                  <p:childTnLst>
                                    <p:set>
                                      <p:cBhvr>
                                        <p:cTn id="176" dur="1" fill="hold">
                                          <p:stCondLst>
                                            <p:cond delay="0"/>
                                          </p:stCondLst>
                                        </p:cTn>
                                        <p:tgtEl>
                                          <p:spTgt spid="18"/>
                                        </p:tgtEl>
                                        <p:attrNameLst>
                                          <p:attrName>style.visibility</p:attrName>
                                        </p:attrNameLst>
                                      </p:cBhvr>
                                      <p:to>
                                        <p:strVal val="visible"/>
                                      </p:to>
                                    </p:set>
                                    <p:animEffect transition="in" filter="wipe(down)">
                                      <p:cBhvr>
                                        <p:cTn id="177" dur="580">
                                          <p:stCondLst>
                                            <p:cond delay="0"/>
                                          </p:stCondLst>
                                        </p:cTn>
                                        <p:tgtEl>
                                          <p:spTgt spid="18"/>
                                        </p:tgtEl>
                                      </p:cBhvr>
                                    </p:animEffect>
                                    <p:anim calcmode="lin" valueType="num">
                                      <p:cBhvr>
                                        <p:cTn id="17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3" dur="26">
                                          <p:stCondLst>
                                            <p:cond delay="650"/>
                                          </p:stCondLst>
                                        </p:cTn>
                                        <p:tgtEl>
                                          <p:spTgt spid="18"/>
                                        </p:tgtEl>
                                      </p:cBhvr>
                                      <p:to x="100000" y="60000"/>
                                    </p:animScale>
                                    <p:animScale>
                                      <p:cBhvr>
                                        <p:cTn id="184" dur="166" decel="50000">
                                          <p:stCondLst>
                                            <p:cond delay="676"/>
                                          </p:stCondLst>
                                        </p:cTn>
                                        <p:tgtEl>
                                          <p:spTgt spid="18"/>
                                        </p:tgtEl>
                                      </p:cBhvr>
                                      <p:to x="100000" y="100000"/>
                                    </p:animScale>
                                    <p:animScale>
                                      <p:cBhvr>
                                        <p:cTn id="185" dur="26">
                                          <p:stCondLst>
                                            <p:cond delay="1312"/>
                                          </p:stCondLst>
                                        </p:cTn>
                                        <p:tgtEl>
                                          <p:spTgt spid="18"/>
                                        </p:tgtEl>
                                      </p:cBhvr>
                                      <p:to x="100000" y="80000"/>
                                    </p:animScale>
                                    <p:animScale>
                                      <p:cBhvr>
                                        <p:cTn id="186" dur="166" decel="50000">
                                          <p:stCondLst>
                                            <p:cond delay="1338"/>
                                          </p:stCondLst>
                                        </p:cTn>
                                        <p:tgtEl>
                                          <p:spTgt spid="18"/>
                                        </p:tgtEl>
                                      </p:cBhvr>
                                      <p:to x="100000" y="100000"/>
                                    </p:animScale>
                                    <p:animScale>
                                      <p:cBhvr>
                                        <p:cTn id="187" dur="26">
                                          <p:stCondLst>
                                            <p:cond delay="1642"/>
                                          </p:stCondLst>
                                        </p:cTn>
                                        <p:tgtEl>
                                          <p:spTgt spid="18"/>
                                        </p:tgtEl>
                                      </p:cBhvr>
                                      <p:to x="100000" y="90000"/>
                                    </p:animScale>
                                    <p:animScale>
                                      <p:cBhvr>
                                        <p:cTn id="188" dur="166" decel="50000">
                                          <p:stCondLst>
                                            <p:cond delay="1668"/>
                                          </p:stCondLst>
                                        </p:cTn>
                                        <p:tgtEl>
                                          <p:spTgt spid="18"/>
                                        </p:tgtEl>
                                      </p:cBhvr>
                                      <p:to x="100000" y="100000"/>
                                    </p:animScale>
                                    <p:animScale>
                                      <p:cBhvr>
                                        <p:cTn id="189" dur="26">
                                          <p:stCondLst>
                                            <p:cond delay="1808"/>
                                          </p:stCondLst>
                                        </p:cTn>
                                        <p:tgtEl>
                                          <p:spTgt spid="18"/>
                                        </p:tgtEl>
                                      </p:cBhvr>
                                      <p:to x="100000" y="95000"/>
                                    </p:animScale>
                                    <p:animScale>
                                      <p:cBhvr>
                                        <p:cTn id="190" dur="166" decel="50000">
                                          <p:stCondLst>
                                            <p:cond delay="1834"/>
                                          </p:stCondLst>
                                        </p:cTn>
                                        <p:tgtEl>
                                          <p:spTgt spid="18"/>
                                        </p:tgtEl>
                                      </p:cBhvr>
                                      <p:to x="100000" y="100000"/>
                                    </p:animScale>
                                  </p:childTnLst>
                                </p:cTn>
                              </p:par>
                            </p:childTnLst>
                          </p:cTn>
                        </p:par>
                        <p:par>
                          <p:cTn id="191" fill="hold">
                            <p:stCondLst>
                              <p:cond delay="22000"/>
                            </p:stCondLst>
                            <p:childTnLst>
                              <p:par>
                                <p:cTn id="192" presetID="26" presetClass="entr" presetSubtype="0" fill="hold" grpId="0" nodeType="afterEffect">
                                  <p:stCondLst>
                                    <p:cond delay="0"/>
                                  </p:stCondLst>
                                  <p:childTnLst>
                                    <p:set>
                                      <p:cBhvr>
                                        <p:cTn id="193" dur="1" fill="hold">
                                          <p:stCondLst>
                                            <p:cond delay="0"/>
                                          </p:stCondLst>
                                        </p:cTn>
                                        <p:tgtEl>
                                          <p:spTgt spid="19"/>
                                        </p:tgtEl>
                                        <p:attrNameLst>
                                          <p:attrName>style.visibility</p:attrName>
                                        </p:attrNameLst>
                                      </p:cBhvr>
                                      <p:to>
                                        <p:strVal val="visible"/>
                                      </p:to>
                                    </p:set>
                                    <p:animEffect transition="in" filter="wipe(down)">
                                      <p:cBhvr>
                                        <p:cTn id="194" dur="580">
                                          <p:stCondLst>
                                            <p:cond delay="0"/>
                                          </p:stCondLst>
                                        </p:cTn>
                                        <p:tgtEl>
                                          <p:spTgt spid="19"/>
                                        </p:tgtEl>
                                      </p:cBhvr>
                                    </p:animEffect>
                                    <p:anim calcmode="lin" valueType="num">
                                      <p:cBhvr>
                                        <p:cTn id="19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0" dur="26">
                                          <p:stCondLst>
                                            <p:cond delay="650"/>
                                          </p:stCondLst>
                                        </p:cTn>
                                        <p:tgtEl>
                                          <p:spTgt spid="19"/>
                                        </p:tgtEl>
                                      </p:cBhvr>
                                      <p:to x="100000" y="60000"/>
                                    </p:animScale>
                                    <p:animScale>
                                      <p:cBhvr>
                                        <p:cTn id="201" dur="166" decel="50000">
                                          <p:stCondLst>
                                            <p:cond delay="676"/>
                                          </p:stCondLst>
                                        </p:cTn>
                                        <p:tgtEl>
                                          <p:spTgt spid="19"/>
                                        </p:tgtEl>
                                      </p:cBhvr>
                                      <p:to x="100000" y="100000"/>
                                    </p:animScale>
                                    <p:animScale>
                                      <p:cBhvr>
                                        <p:cTn id="202" dur="26">
                                          <p:stCondLst>
                                            <p:cond delay="1312"/>
                                          </p:stCondLst>
                                        </p:cTn>
                                        <p:tgtEl>
                                          <p:spTgt spid="19"/>
                                        </p:tgtEl>
                                      </p:cBhvr>
                                      <p:to x="100000" y="80000"/>
                                    </p:animScale>
                                    <p:animScale>
                                      <p:cBhvr>
                                        <p:cTn id="203" dur="166" decel="50000">
                                          <p:stCondLst>
                                            <p:cond delay="1338"/>
                                          </p:stCondLst>
                                        </p:cTn>
                                        <p:tgtEl>
                                          <p:spTgt spid="19"/>
                                        </p:tgtEl>
                                      </p:cBhvr>
                                      <p:to x="100000" y="100000"/>
                                    </p:animScale>
                                    <p:animScale>
                                      <p:cBhvr>
                                        <p:cTn id="204" dur="26">
                                          <p:stCondLst>
                                            <p:cond delay="1642"/>
                                          </p:stCondLst>
                                        </p:cTn>
                                        <p:tgtEl>
                                          <p:spTgt spid="19"/>
                                        </p:tgtEl>
                                      </p:cBhvr>
                                      <p:to x="100000" y="90000"/>
                                    </p:animScale>
                                    <p:animScale>
                                      <p:cBhvr>
                                        <p:cTn id="205" dur="166" decel="50000">
                                          <p:stCondLst>
                                            <p:cond delay="1668"/>
                                          </p:stCondLst>
                                        </p:cTn>
                                        <p:tgtEl>
                                          <p:spTgt spid="19"/>
                                        </p:tgtEl>
                                      </p:cBhvr>
                                      <p:to x="100000" y="100000"/>
                                    </p:animScale>
                                    <p:animScale>
                                      <p:cBhvr>
                                        <p:cTn id="206" dur="26">
                                          <p:stCondLst>
                                            <p:cond delay="1808"/>
                                          </p:stCondLst>
                                        </p:cTn>
                                        <p:tgtEl>
                                          <p:spTgt spid="19"/>
                                        </p:tgtEl>
                                      </p:cBhvr>
                                      <p:to x="100000" y="95000"/>
                                    </p:animScale>
                                    <p:animScale>
                                      <p:cBhvr>
                                        <p:cTn id="207"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992" y="-2863"/>
            <a:ext cx="4645000" cy="6860863"/>
          </a:xfrm>
          <a:prstGeom prst="rect">
            <a:avLst/>
          </a:prstGeom>
          <a:solidFill>
            <a:schemeClr val="tx1">
              <a:lumMod val="85000"/>
              <a:lumOff val="15000"/>
            </a:schemeClr>
          </a:solidFill>
          <a:ln w="31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8" name="Rectangle 7"/>
          <p:cNvSpPr/>
          <p:nvPr/>
        </p:nvSpPr>
        <p:spPr>
          <a:xfrm>
            <a:off x="4644008" y="-4471"/>
            <a:ext cx="4499992" cy="6862471"/>
          </a:xfrm>
          <a:prstGeom prst="rect">
            <a:avLst/>
          </a:prstGeom>
          <a:solidFill>
            <a:srgbClr val="00B050"/>
          </a:solidFill>
          <a:ln w="31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4" name="Dikdörtgen 3"/>
          <p:cNvSpPr/>
          <p:nvPr/>
        </p:nvSpPr>
        <p:spPr>
          <a:xfrm>
            <a:off x="2555776" y="932527"/>
            <a:ext cx="4824536" cy="1200329"/>
          </a:xfrm>
          <a:prstGeom prst="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a:spAutoFit/>
          </a:bodyPr>
          <a:lstStyle/>
          <a:p>
            <a:r>
              <a:rPr lang="tr-TR" dirty="0" smtClean="0">
                <a:latin typeface="+mn-lt"/>
              </a:rPr>
              <a:t>Çevrenizdeki </a:t>
            </a:r>
            <a:r>
              <a:rPr lang="tr-TR" dirty="0">
                <a:latin typeface="+mn-lt"/>
              </a:rPr>
              <a:t>sigara içen ve içmeyen insanları hayalinizde canlandırıp karşılaştırın. Aralarında ne gibi farklar görüyorsunuz? Hatırladığınız gözlemlerinizi sınıfınızda arkadaşlarınızla paylaşın.</a:t>
            </a:r>
          </a:p>
        </p:txBody>
      </p:sp>
      <p:sp>
        <p:nvSpPr>
          <p:cNvPr id="7" name="Dikdörtgen 6"/>
          <p:cNvSpPr/>
          <p:nvPr/>
        </p:nvSpPr>
        <p:spPr>
          <a:xfrm>
            <a:off x="3013919" y="158871"/>
            <a:ext cx="4078361" cy="584775"/>
          </a:xfrm>
          <a:prstGeom prst="rect">
            <a:avLst/>
          </a:prstGeom>
        </p:spPr>
        <p:txBody>
          <a:bodyPr wrap="none">
            <a:spAutoFit/>
          </a:bodyPr>
          <a:lstStyle/>
          <a:p>
            <a:r>
              <a:rPr lang="tr-TR" sz="3200" dirty="0">
                <a:solidFill>
                  <a:schemeClr val="bg1"/>
                </a:solidFill>
              </a:rPr>
              <a:t>İçenler </a:t>
            </a:r>
            <a:r>
              <a:rPr lang="tr-TR" sz="3200" dirty="0" smtClean="0">
                <a:solidFill>
                  <a:schemeClr val="bg1"/>
                </a:solidFill>
              </a:rPr>
              <a:t>ve İçmeyenler</a:t>
            </a:r>
            <a:endParaRPr lang="tr-TR" sz="3200" dirty="0">
              <a:solidFill>
                <a:schemeClr val="bg1"/>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935620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ikdörtgen 3"/>
          <p:cNvSpPr/>
          <p:nvPr/>
        </p:nvSpPr>
        <p:spPr>
          <a:xfrm>
            <a:off x="1457424" y="824268"/>
            <a:ext cx="5372174" cy="923330"/>
          </a:xfrm>
          <a:prstGeom prst="rect">
            <a:avLst/>
          </a:prstGeom>
        </p:spPr>
        <p:txBody>
          <a:bodyPr wrap="square">
            <a:spAutoFit/>
          </a:bodyPr>
          <a:lstStyle/>
          <a:p>
            <a:r>
              <a:rPr lang="tr-TR" dirty="0" smtClean="0">
                <a:latin typeface="+mn-lt"/>
              </a:rPr>
              <a:t>Sigaradan uzak durmanın, hiçbir şekilde sigaraya bulaşmamanın birçok </a:t>
            </a:r>
            <a:r>
              <a:rPr lang="tr-TR" dirty="0">
                <a:latin typeface="+mn-lt"/>
              </a:rPr>
              <a:t>faydası var. </a:t>
            </a:r>
            <a:r>
              <a:rPr lang="tr-TR" dirty="0" smtClean="0">
                <a:latin typeface="+mn-lt"/>
              </a:rPr>
              <a:t>Haydi, hep birlikte faydalarını sayalım. Biz birkaç tanesini saydık bile…</a:t>
            </a:r>
            <a:endParaRPr lang="tr-TR" dirty="0">
              <a:latin typeface="+mn-lt"/>
            </a:endParaRPr>
          </a:p>
        </p:txBody>
      </p:sp>
      <p:sp>
        <p:nvSpPr>
          <p:cNvPr id="7" name="Dikdörtgen 6"/>
          <p:cNvSpPr/>
          <p:nvPr/>
        </p:nvSpPr>
        <p:spPr>
          <a:xfrm>
            <a:off x="1425556" y="206641"/>
            <a:ext cx="5307863" cy="584775"/>
          </a:xfrm>
          <a:prstGeom prst="rect">
            <a:avLst/>
          </a:prstGeom>
        </p:spPr>
        <p:txBody>
          <a:bodyPr wrap="none">
            <a:spAutoFit/>
          </a:bodyPr>
          <a:lstStyle/>
          <a:p>
            <a:r>
              <a:rPr lang="tr-TR" sz="3200" dirty="0" smtClean="0">
                <a:solidFill>
                  <a:srgbClr val="FF0000"/>
                </a:solidFill>
              </a:rPr>
              <a:t>Sigara İçmemenin Faydaları</a:t>
            </a:r>
            <a:endParaRPr lang="tr-TR" sz="3200" dirty="0">
              <a:solidFill>
                <a:srgbClr val="FF0000"/>
              </a:solidFill>
            </a:endParaRPr>
          </a:p>
        </p:txBody>
      </p:sp>
      <p:sp>
        <p:nvSpPr>
          <p:cNvPr id="18" name="Dikdörtgen 17"/>
          <p:cNvSpPr/>
          <p:nvPr/>
        </p:nvSpPr>
        <p:spPr>
          <a:xfrm>
            <a:off x="-992" y="616008"/>
            <a:ext cx="3708896" cy="4801314"/>
          </a:xfrm>
          <a:prstGeom prst="rect">
            <a:avLst/>
          </a:prstGeom>
        </p:spPr>
        <p:txBody>
          <a:bodyPr wrap="square">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19"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2" name="Dikdörtgen 1"/>
          <p:cNvSpPr/>
          <p:nvPr/>
        </p:nvSpPr>
        <p:spPr>
          <a:xfrm>
            <a:off x="548189" y="3047235"/>
            <a:ext cx="2578783" cy="461665"/>
          </a:xfrm>
          <a:prstGeom prst="rect">
            <a:avLst/>
          </a:prstGeom>
        </p:spPr>
        <p:txBody>
          <a:bodyPr wrap="none">
            <a:spAutoFit/>
          </a:bodyPr>
          <a:lstStyle/>
          <a:p>
            <a:r>
              <a:rPr lang="tr-TR" sz="2400" dirty="0" smtClean="0">
                <a:latin typeface="+mn-lt"/>
              </a:rPr>
              <a:t>Sağlığımızı koruruz.</a:t>
            </a:r>
            <a:endParaRPr lang="tr-TR" sz="2400" dirty="0">
              <a:latin typeface="+mn-lt"/>
            </a:endParaRPr>
          </a:p>
        </p:txBody>
      </p:sp>
      <p:sp>
        <p:nvSpPr>
          <p:cNvPr id="8" name="Dikdörtgen 7"/>
          <p:cNvSpPr/>
          <p:nvPr/>
        </p:nvSpPr>
        <p:spPr>
          <a:xfrm>
            <a:off x="251056" y="3740329"/>
            <a:ext cx="4675191" cy="400110"/>
          </a:xfrm>
          <a:prstGeom prst="rect">
            <a:avLst/>
          </a:prstGeom>
        </p:spPr>
        <p:txBody>
          <a:bodyPr wrap="none">
            <a:spAutoFit/>
          </a:bodyPr>
          <a:lstStyle/>
          <a:p>
            <a:r>
              <a:rPr lang="tr-TR" sz="2000" dirty="0" smtClean="0">
                <a:latin typeface="+mn-lt"/>
              </a:rPr>
              <a:t>Hastalıklardan uzak, rahat bir hayat yaşarız.</a:t>
            </a:r>
            <a:endParaRPr lang="tr-TR" sz="2000" dirty="0">
              <a:latin typeface="+mn-lt"/>
            </a:endParaRPr>
          </a:p>
        </p:txBody>
      </p:sp>
      <p:sp>
        <p:nvSpPr>
          <p:cNvPr id="9" name="Dikdörtgen 8"/>
          <p:cNvSpPr/>
          <p:nvPr/>
        </p:nvSpPr>
        <p:spPr>
          <a:xfrm>
            <a:off x="358788" y="5903045"/>
            <a:ext cx="6470810" cy="584775"/>
          </a:xfrm>
          <a:prstGeom prst="rect">
            <a:avLst/>
          </a:prstGeom>
        </p:spPr>
        <p:txBody>
          <a:bodyPr wrap="none">
            <a:spAutoFit/>
          </a:bodyPr>
          <a:lstStyle/>
          <a:p>
            <a:r>
              <a:rPr lang="tr-TR" sz="3200" dirty="0" smtClean="0">
                <a:latin typeface="+mn-lt"/>
              </a:rPr>
              <a:t>Sevdiklerimize zarar vermemiş oluruz.</a:t>
            </a:r>
            <a:endParaRPr lang="tr-TR" sz="3200" dirty="0">
              <a:latin typeface="+mn-lt"/>
            </a:endParaRPr>
          </a:p>
        </p:txBody>
      </p:sp>
      <p:sp>
        <p:nvSpPr>
          <p:cNvPr id="10" name="Dikdörtgen 9"/>
          <p:cNvSpPr/>
          <p:nvPr/>
        </p:nvSpPr>
        <p:spPr>
          <a:xfrm>
            <a:off x="358788" y="2204583"/>
            <a:ext cx="5971315" cy="369332"/>
          </a:xfrm>
          <a:prstGeom prst="rect">
            <a:avLst/>
          </a:prstGeom>
        </p:spPr>
        <p:txBody>
          <a:bodyPr wrap="none">
            <a:spAutoFit/>
          </a:bodyPr>
          <a:lstStyle/>
          <a:p>
            <a:r>
              <a:rPr lang="tr-TR" dirty="0" smtClean="0">
                <a:latin typeface="+mn-lt"/>
              </a:rPr>
              <a:t>Sevdiklerimizin bizim için üzülmelerine sebep olmamış oluruz.</a:t>
            </a:r>
            <a:endParaRPr lang="tr-TR" dirty="0">
              <a:latin typeface="+mn-lt"/>
            </a:endParaRPr>
          </a:p>
        </p:txBody>
      </p:sp>
      <p:sp>
        <p:nvSpPr>
          <p:cNvPr id="11" name="Dikdörtgen 10"/>
          <p:cNvSpPr/>
          <p:nvPr/>
        </p:nvSpPr>
        <p:spPr>
          <a:xfrm>
            <a:off x="366022" y="5457664"/>
            <a:ext cx="2884059" cy="338554"/>
          </a:xfrm>
          <a:prstGeom prst="rect">
            <a:avLst/>
          </a:prstGeom>
        </p:spPr>
        <p:txBody>
          <a:bodyPr wrap="none">
            <a:spAutoFit/>
          </a:bodyPr>
          <a:lstStyle/>
          <a:p>
            <a:r>
              <a:rPr lang="tr-TR" sz="1600" dirty="0" smtClean="0">
                <a:latin typeface="+mn-lt"/>
              </a:rPr>
              <a:t>Uzun ve sağlıklı bir hayat süreriz.</a:t>
            </a:r>
            <a:endParaRPr lang="tr-TR" sz="1600" dirty="0">
              <a:latin typeface="+mn-lt"/>
            </a:endParaRPr>
          </a:p>
        </p:txBody>
      </p:sp>
      <p:sp>
        <p:nvSpPr>
          <p:cNvPr id="12" name="Dikdörtgen 11"/>
          <p:cNvSpPr/>
          <p:nvPr/>
        </p:nvSpPr>
        <p:spPr>
          <a:xfrm>
            <a:off x="551096" y="4364552"/>
            <a:ext cx="3268331" cy="523220"/>
          </a:xfrm>
          <a:prstGeom prst="rect">
            <a:avLst/>
          </a:prstGeom>
        </p:spPr>
        <p:txBody>
          <a:bodyPr wrap="none">
            <a:spAutoFit/>
          </a:bodyPr>
          <a:lstStyle/>
          <a:p>
            <a:r>
              <a:rPr lang="tr-TR" sz="2800" dirty="0" smtClean="0">
                <a:latin typeface="+mn-lt"/>
              </a:rPr>
              <a:t>Kimseye yük olmayız.</a:t>
            </a:r>
            <a:endParaRPr lang="tr-TR" sz="2800" dirty="0">
              <a:latin typeface="+mn-lt"/>
            </a:endParaRPr>
          </a:p>
        </p:txBody>
      </p:sp>
      <p:sp>
        <p:nvSpPr>
          <p:cNvPr id="13" name="Dikdörtgen 12"/>
          <p:cNvSpPr/>
          <p:nvPr/>
        </p:nvSpPr>
        <p:spPr>
          <a:xfrm>
            <a:off x="2678068" y="4912053"/>
            <a:ext cx="2661113" cy="400110"/>
          </a:xfrm>
          <a:prstGeom prst="rect">
            <a:avLst/>
          </a:prstGeom>
        </p:spPr>
        <p:txBody>
          <a:bodyPr wrap="none">
            <a:spAutoFit/>
          </a:bodyPr>
          <a:lstStyle/>
          <a:p>
            <a:r>
              <a:rPr lang="tr-TR" sz="2000" dirty="0" smtClean="0">
                <a:latin typeface="+mn-lt"/>
              </a:rPr>
              <a:t>Paramız cebimizde kalır.</a:t>
            </a:r>
            <a:endParaRPr lang="tr-TR" sz="2000" dirty="0">
              <a:latin typeface="+mn-lt"/>
            </a:endParaRPr>
          </a:p>
        </p:txBody>
      </p:sp>
      <p:sp>
        <p:nvSpPr>
          <p:cNvPr id="14" name="Dikdörtgen 13"/>
          <p:cNvSpPr/>
          <p:nvPr/>
        </p:nvSpPr>
        <p:spPr>
          <a:xfrm rot="20812593">
            <a:off x="5593020" y="3557704"/>
            <a:ext cx="1439368" cy="400110"/>
          </a:xfrm>
          <a:prstGeom prst="rect">
            <a:avLst/>
          </a:prstGeom>
        </p:spPr>
        <p:txBody>
          <a:bodyPr wrap="none">
            <a:spAutoFit/>
          </a:bodyPr>
          <a:lstStyle/>
          <a:p>
            <a:r>
              <a:rPr lang="tr-TR" sz="2000" dirty="0" smtClean="0">
                <a:latin typeface="+mn-lt"/>
              </a:rPr>
              <a:t>Ve diğerleri:</a:t>
            </a:r>
            <a:endParaRPr lang="tr-TR" sz="2000" dirty="0">
              <a:latin typeface="+mn-lt"/>
            </a:endParaRPr>
          </a:p>
        </p:txBody>
      </p:sp>
    </p:spTree>
    <p:extLst>
      <p:ext uri="{BB962C8B-B14F-4D97-AF65-F5344CB8AC3E}">
        <p14:creationId xmlns:p14="http://schemas.microsoft.com/office/powerpoint/2010/main" val="24003311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126" y="0"/>
            <a:ext cx="4825748"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9126" y="6323900"/>
            <a:ext cx="4825748" cy="534100"/>
          </a:xfrm>
          <a:prstGeom prst="rect">
            <a:avLst/>
          </a:prstGeom>
        </p:spPr>
      </p:pic>
    </p:spTree>
    <p:extLst>
      <p:ext uri="{BB962C8B-B14F-4D97-AF65-F5344CB8AC3E}">
        <p14:creationId xmlns:p14="http://schemas.microsoft.com/office/powerpoint/2010/main" val="1732807921"/>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2122303" y="4696271"/>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smtClean="0"/>
              <a:t>Fotoğraflar ve </a:t>
            </a:r>
            <a:r>
              <a:rPr lang="tr-TR" sz="1814" dirty="0"/>
              <a:t>Grafik </a:t>
            </a:r>
            <a:r>
              <a:rPr lang="tr-TR" sz="1814" dirty="0" smtClean="0"/>
              <a:t>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221088"/>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157192"/>
            <a:ext cx="8429065" cy="892552"/>
          </a:xfrm>
          <a:prstGeom prst="rect">
            <a:avLst/>
          </a:prstGeom>
          <a:noFill/>
          <a:effectLst/>
        </p:spPr>
        <p:txBody>
          <a:bodyPr wrap="square" rtlCol="0">
            <a:spAutoFit/>
          </a:bodyPr>
          <a:lstStyle/>
          <a:p>
            <a:pPr algn="ctr"/>
            <a:r>
              <a:rPr lang="tr-TR" sz="1300" dirty="0"/>
              <a:t>Oğan </a:t>
            </a:r>
            <a:r>
              <a:rPr lang="tr-TR" sz="1300" dirty="0" err="1"/>
              <a:t>Kandemiroğlu</a:t>
            </a:r>
            <a:r>
              <a:rPr lang="tr-TR" sz="1300" dirty="0"/>
              <a:t> © </a:t>
            </a:r>
            <a:r>
              <a:rPr lang="tr-TR" sz="1300" dirty="0" smtClean="0"/>
              <a:t>Yeşilay</a:t>
            </a:r>
          </a:p>
          <a:p>
            <a:pPr algn="ctr"/>
            <a:endParaRPr lang="tr-TR" sz="1300" dirty="0" smtClean="0"/>
          </a:p>
          <a:p>
            <a:pPr algn="ctr"/>
            <a:r>
              <a:rPr lang="en-US" sz="1300" dirty="0" smtClean="0"/>
              <a:t>©</a:t>
            </a:r>
            <a:r>
              <a:rPr lang="tr-TR" sz="1300" dirty="0" smtClean="0"/>
              <a:t> valeo5, </a:t>
            </a:r>
            <a:r>
              <a:rPr lang="en-US" sz="1300" dirty="0" smtClean="0"/>
              <a:t>©</a:t>
            </a:r>
            <a:r>
              <a:rPr lang="tr-TR" sz="1300" dirty="0" smtClean="0"/>
              <a:t> sergio34, </a:t>
            </a:r>
            <a:r>
              <a:rPr lang="en-US" sz="1300" dirty="0" smtClean="0"/>
              <a:t>©</a:t>
            </a:r>
            <a:r>
              <a:rPr lang="tr-TR" sz="1300" dirty="0" smtClean="0"/>
              <a:t> </a:t>
            </a:r>
            <a:r>
              <a:rPr lang="tr-TR" sz="1300" dirty="0" err="1" smtClean="0"/>
              <a:t>Vidady</a:t>
            </a:r>
            <a:r>
              <a:rPr lang="tr-TR" sz="1300" dirty="0" smtClean="0"/>
              <a:t>, </a:t>
            </a:r>
            <a:r>
              <a:rPr lang="az-Cyrl-AZ" sz="1300" dirty="0" smtClean="0"/>
              <a:t>© Николай Григорьев</a:t>
            </a:r>
            <a:r>
              <a:rPr lang="tr-TR" sz="1300" dirty="0" smtClean="0"/>
              <a:t>, </a:t>
            </a:r>
            <a:r>
              <a:rPr lang="az-Cyrl-AZ" sz="1300" dirty="0" smtClean="0"/>
              <a:t>©</a:t>
            </a:r>
            <a:r>
              <a:rPr lang="tr-TR" sz="1300" dirty="0" smtClean="0"/>
              <a:t> delightsoft99, </a:t>
            </a:r>
            <a:r>
              <a:rPr lang="az-Cyrl-AZ" sz="1300" dirty="0" smtClean="0"/>
              <a:t>©</a:t>
            </a:r>
            <a:r>
              <a:rPr lang="tr-TR" sz="1300" dirty="0" smtClean="0"/>
              <a:t> </a:t>
            </a:r>
            <a:r>
              <a:rPr lang="tr-TR" sz="1300" dirty="0" err="1" smtClean="0"/>
              <a:t>victorbrave</a:t>
            </a:r>
            <a:r>
              <a:rPr lang="tr-TR" sz="1300" dirty="0"/>
              <a:t>, © </a:t>
            </a:r>
            <a:r>
              <a:rPr lang="tr-TR" sz="1300" dirty="0" err="1" smtClean="0"/>
              <a:t>Igarts</a:t>
            </a:r>
            <a:r>
              <a:rPr lang="tr-TR" sz="1300" dirty="0" smtClean="0"/>
              <a:t>, </a:t>
            </a:r>
            <a:r>
              <a:rPr lang="az-Cyrl-AZ" sz="1300" dirty="0" smtClean="0"/>
              <a:t>©</a:t>
            </a:r>
            <a:r>
              <a:rPr lang="tr-TR" sz="1300" dirty="0" smtClean="0"/>
              <a:t> </a:t>
            </a:r>
            <a:r>
              <a:rPr lang="tr-TR" sz="1300" dirty="0" err="1" smtClean="0"/>
              <a:t>hriana</a:t>
            </a:r>
            <a:r>
              <a:rPr lang="tr-TR" sz="1300" dirty="0" smtClean="0"/>
              <a:t>, </a:t>
            </a:r>
          </a:p>
          <a:p>
            <a:pPr algn="ctr"/>
            <a:r>
              <a:rPr lang="az-Cyrl-AZ" sz="1300" dirty="0" smtClean="0"/>
              <a:t>©</a:t>
            </a:r>
            <a:r>
              <a:rPr lang="tr-TR" sz="1300" dirty="0" smtClean="0"/>
              <a:t> </a:t>
            </a:r>
            <a:r>
              <a:rPr lang="tr-TR" sz="1300" dirty="0" err="1" smtClean="0"/>
              <a:t>Stocksnapper</a:t>
            </a:r>
            <a:r>
              <a:rPr lang="tr-TR" sz="1300" dirty="0" smtClean="0"/>
              <a:t>, </a:t>
            </a:r>
            <a:r>
              <a:rPr lang="az-Cyrl-AZ" sz="1300" dirty="0" smtClean="0"/>
              <a:t>©</a:t>
            </a:r>
            <a:r>
              <a:rPr lang="tr-TR" sz="1300" dirty="0" smtClean="0"/>
              <a:t> </a:t>
            </a:r>
            <a:r>
              <a:rPr lang="tr-TR" sz="1300" dirty="0" err="1" smtClean="0"/>
              <a:t>Artistan</a:t>
            </a:r>
            <a:r>
              <a:rPr lang="tr-TR" sz="1300" dirty="0" smtClean="0"/>
              <a:t>, </a:t>
            </a:r>
            <a:r>
              <a:rPr lang="az-Cyrl-AZ" sz="1300" dirty="0" smtClean="0"/>
              <a:t>©</a:t>
            </a:r>
            <a:r>
              <a:rPr lang="tr-TR" sz="1300" dirty="0" smtClean="0"/>
              <a:t> </a:t>
            </a:r>
            <a:r>
              <a:rPr lang="tr-TR" sz="1300" dirty="0" err="1" smtClean="0"/>
              <a:t>nanami</a:t>
            </a:r>
            <a:r>
              <a:rPr lang="tr-TR" sz="1300" dirty="0" smtClean="0"/>
              <a:t>, </a:t>
            </a:r>
            <a:r>
              <a:rPr lang="az-Cyrl-AZ" sz="1300" dirty="0" smtClean="0"/>
              <a:t>©</a:t>
            </a:r>
            <a:r>
              <a:rPr lang="tr-TR" sz="1300" dirty="0" smtClean="0"/>
              <a:t> </a:t>
            </a:r>
            <a:r>
              <a:rPr lang="tr-TR" sz="1300" dirty="0" err="1" smtClean="0"/>
              <a:t>kid_a</a:t>
            </a:r>
            <a:r>
              <a:rPr lang="tr-TR" sz="1300" dirty="0" smtClean="0"/>
              <a:t>, </a:t>
            </a:r>
            <a:r>
              <a:rPr lang="az-Cyrl-AZ" sz="1300" dirty="0" smtClean="0"/>
              <a:t>©</a:t>
            </a:r>
            <a:r>
              <a:rPr lang="tr-TR" sz="1300" dirty="0" smtClean="0"/>
              <a:t> </a:t>
            </a:r>
            <a:r>
              <a:rPr lang="tr-TR" sz="1300" dirty="0" err="1" smtClean="0"/>
              <a:t>Les</a:t>
            </a:r>
            <a:r>
              <a:rPr lang="tr-TR" sz="1300" dirty="0" smtClean="0"/>
              <a:t> </a:t>
            </a:r>
            <a:r>
              <a:rPr lang="tr-TR" sz="1300" dirty="0" err="1" smtClean="0"/>
              <a:t>Cunliffe</a:t>
            </a:r>
            <a:r>
              <a:rPr lang="tr-TR" sz="1300" dirty="0" smtClean="0"/>
              <a:t>, </a:t>
            </a:r>
            <a:r>
              <a:rPr lang="az-Cyrl-AZ" sz="1300" dirty="0" smtClean="0"/>
              <a:t>©</a:t>
            </a:r>
            <a:r>
              <a:rPr lang="tr-TR" sz="1300" dirty="0" smtClean="0"/>
              <a:t> diego1012 </a:t>
            </a:r>
            <a:r>
              <a:rPr lang="en-US" sz="1300" dirty="0" smtClean="0"/>
              <a:t> – Fotolia.com</a:t>
            </a:r>
            <a:endParaRPr lang="en-US" sz="13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2428912954"/>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1260043"/>
            <a:ext cx="3672408" cy="4401205"/>
          </a:xfrm>
          <a:prstGeom prst="rect">
            <a:avLst/>
          </a:prstGeom>
        </p:spPr>
        <p:txBody>
          <a:bodyPr wrap="square">
            <a:spAutoFit/>
          </a:bodyPr>
          <a:lstStyle/>
          <a:p>
            <a:r>
              <a:rPr lang="tr-TR" sz="2800" b="1" spc="600" dirty="0" smtClean="0">
                <a:solidFill>
                  <a:schemeClr val="bg1"/>
                </a:solidFill>
                <a:latin typeface="+mn-lt"/>
              </a:rPr>
              <a:t>Bağımlılık</a:t>
            </a:r>
          </a:p>
          <a:p>
            <a:r>
              <a:rPr lang="tr-TR" sz="2800" dirty="0" smtClean="0">
                <a:solidFill>
                  <a:schemeClr val="bg1"/>
                </a:solidFill>
                <a:latin typeface="+mn-lt"/>
              </a:rPr>
              <a:t>kişinin </a:t>
            </a:r>
            <a:r>
              <a:rPr lang="tr-TR" sz="2800" dirty="0">
                <a:solidFill>
                  <a:schemeClr val="bg1"/>
                </a:solidFill>
                <a:latin typeface="+mn-lt"/>
              </a:rPr>
              <a:t>bir şeye aşırı </a:t>
            </a:r>
            <a:r>
              <a:rPr lang="tr-TR" sz="2800" dirty="0" smtClean="0">
                <a:solidFill>
                  <a:schemeClr val="bg1"/>
                </a:solidFill>
                <a:latin typeface="+mn-lt"/>
              </a:rPr>
              <a:t>bağlanmasıdır.</a:t>
            </a:r>
          </a:p>
          <a:p>
            <a:endParaRPr lang="tr-TR" sz="2800" dirty="0" smtClean="0">
              <a:solidFill>
                <a:schemeClr val="bg1"/>
              </a:solidFill>
              <a:latin typeface="+mn-lt"/>
            </a:endParaRPr>
          </a:p>
          <a:p>
            <a:r>
              <a:rPr lang="tr-TR" sz="2800" dirty="0" smtClean="0">
                <a:solidFill>
                  <a:schemeClr val="bg1"/>
                </a:solidFill>
                <a:latin typeface="+mn-lt"/>
              </a:rPr>
              <a:t>O </a:t>
            </a:r>
            <a:r>
              <a:rPr lang="tr-TR" sz="2800" dirty="0">
                <a:solidFill>
                  <a:schemeClr val="bg1"/>
                </a:solidFill>
                <a:latin typeface="+mn-lt"/>
              </a:rPr>
              <a:t>şey olmadan yaşayamayacağını </a:t>
            </a:r>
            <a:r>
              <a:rPr lang="tr-TR" sz="2800" dirty="0" smtClean="0">
                <a:solidFill>
                  <a:schemeClr val="bg1"/>
                </a:solidFill>
                <a:latin typeface="+mn-lt"/>
              </a:rPr>
              <a:t>düşünen,</a:t>
            </a:r>
          </a:p>
          <a:p>
            <a:r>
              <a:rPr lang="tr-TR" sz="2800" dirty="0" smtClean="0">
                <a:solidFill>
                  <a:schemeClr val="bg1"/>
                </a:solidFill>
                <a:latin typeface="+mn-lt"/>
              </a:rPr>
              <a:t>o </a:t>
            </a:r>
            <a:r>
              <a:rPr lang="tr-TR" sz="2800" dirty="0">
                <a:solidFill>
                  <a:schemeClr val="bg1"/>
                </a:solidFill>
                <a:latin typeface="+mn-lt"/>
              </a:rPr>
              <a:t>şey olmadığında aşırı mutsuz olan kişi</a:t>
            </a:r>
          </a:p>
          <a:p>
            <a:r>
              <a:rPr lang="tr-TR" sz="2800" b="1" spc="600" dirty="0">
                <a:solidFill>
                  <a:schemeClr val="bg1"/>
                </a:solidFill>
                <a:latin typeface="+mn-lt"/>
              </a:rPr>
              <a:t>bağımlı</a:t>
            </a:r>
            <a:r>
              <a:rPr lang="tr-TR" sz="2800" dirty="0">
                <a:solidFill>
                  <a:schemeClr val="bg1"/>
                </a:solidFill>
                <a:latin typeface="+mn-lt"/>
              </a:rPr>
              <a:t>dır.</a:t>
            </a:r>
          </a:p>
        </p:txBody>
      </p:sp>
    </p:spTree>
    <p:extLst>
      <p:ext uri="{BB962C8B-B14F-4D97-AF65-F5344CB8AC3E}">
        <p14:creationId xmlns:p14="http://schemas.microsoft.com/office/powerpoint/2010/main" val="332019343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100"/>
                                  </p:iterate>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0370015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latin typeface="+mn-lt"/>
              </a:rPr>
              <a:t>Tütün Ürünleri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395536" y="1124744"/>
            <a:ext cx="4572000" cy="461665"/>
          </a:xfrm>
          <a:prstGeom prst="rect">
            <a:avLst/>
          </a:prstGeom>
        </p:spPr>
        <p:txBody>
          <a:bodyPr>
            <a:spAutoFit/>
          </a:bodyPr>
          <a:lstStyle/>
          <a:p>
            <a:r>
              <a:rPr lang="tr-TR" sz="2400" dirty="0">
                <a:latin typeface="+mn-lt"/>
              </a:rPr>
              <a:t>Tütün bir bitkidir</a:t>
            </a:r>
            <a:r>
              <a:rPr lang="tr-TR" sz="2400" dirty="0" smtClean="0">
                <a:latin typeface="+mn-lt"/>
              </a:rPr>
              <a:t>.</a:t>
            </a:r>
            <a:endParaRPr lang="tr-TR" sz="2400" dirty="0">
              <a:latin typeface="+mn-lt"/>
            </a:endParaRPr>
          </a:p>
        </p:txBody>
      </p:sp>
      <p:sp>
        <p:nvSpPr>
          <p:cNvPr id="4" name="Dikdörtgen 3"/>
          <p:cNvSpPr/>
          <p:nvPr/>
        </p:nvSpPr>
        <p:spPr>
          <a:xfrm>
            <a:off x="547915" y="1772816"/>
            <a:ext cx="4572000" cy="1200329"/>
          </a:xfrm>
          <a:prstGeom prst="rect">
            <a:avLst/>
          </a:prstGeom>
        </p:spPr>
        <p:txBody>
          <a:bodyPr>
            <a:spAutoFit/>
          </a:bodyPr>
          <a:lstStyle/>
          <a:p>
            <a:r>
              <a:rPr lang="tr-TR" sz="2400" dirty="0">
                <a:latin typeface="+mn-lt"/>
              </a:rPr>
              <a:t>Sigara, nargile, puro, pipo gibi ürünler tütünden yapılır ve içlerinde nikotin bulunur.</a:t>
            </a:r>
          </a:p>
        </p:txBody>
      </p:sp>
    </p:spTree>
    <p:extLst>
      <p:ext uri="{BB962C8B-B14F-4D97-AF65-F5344CB8AC3E}">
        <p14:creationId xmlns:p14="http://schemas.microsoft.com/office/powerpoint/2010/main" val="35270666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tr-TR" sz="4200" dirty="0" smtClean="0">
                <a:solidFill>
                  <a:srgbClr val="FF0000"/>
                </a:solidFill>
                <a:effectLst>
                  <a:outerShdw blurRad="38100" dist="38100" dir="2700000" algn="tl">
                    <a:srgbClr val="000000">
                      <a:alpha val="43137"/>
                    </a:srgbClr>
                  </a:outerShdw>
                </a:effectLst>
                <a:latin typeface="+mn-lt"/>
              </a:rPr>
              <a:t>Nikotin Nedir?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401618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Nikotin Nedir?</a:t>
            </a:r>
          </a:p>
          <a:p>
            <a:r>
              <a:rPr lang="tr-TR" sz="4200" dirty="0" smtClean="0">
                <a:solidFill>
                  <a:srgbClr val="FF0000"/>
                </a:solidFill>
                <a:latin typeface="+mn-lt"/>
              </a:rPr>
              <a:t>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611560" y="1859340"/>
            <a:ext cx="3816424" cy="4308872"/>
          </a:xfrm>
          <a:prstGeom prst="rect">
            <a:avLst/>
          </a:prstGeom>
        </p:spPr>
        <p:txBody>
          <a:bodyPr wrap="square">
            <a:spAutoFit/>
          </a:bodyPr>
          <a:lstStyle/>
          <a:p>
            <a:r>
              <a:rPr lang="tr-TR" sz="2000" dirty="0">
                <a:latin typeface="+mn-lt"/>
              </a:rPr>
              <a:t>Nikotin tütün denilen bitkinin yapraklarında bulunan bir maddedir</a:t>
            </a:r>
            <a:r>
              <a:rPr lang="tr-TR" sz="2000" dirty="0" smtClean="0">
                <a:latin typeface="+mn-lt"/>
              </a:rPr>
              <a:t>.</a:t>
            </a:r>
          </a:p>
          <a:p>
            <a:endParaRPr lang="tr-TR" sz="700" dirty="0">
              <a:latin typeface="+mn-lt"/>
            </a:endParaRPr>
          </a:p>
          <a:p>
            <a:r>
              <a:rPr lang="tr-TR" sz="2000" dirty="0">
                <a:latin typeface="+mn-lt"/>
              </a:rPr>
              <a:t>Bir insan sigara ya da nargile yolu ile nikotini içine çektiği zaman bunların dumanı hem deriden, hem de akciğerlerden emilir. Sigara içildiği zaman akciğere çekilen her duman, beyin damarlarının kanlanmasını olumsuz etkiler ve beyin beslenemez</a:t>
            </a:r>
            <a:r>
              <a:rPr lang="tr-TR" sz="2000" dirty="0" smtClean="0">
                <a:latin typeface="+mn-lt"/>
              </a:rPr>
              <a:t>.</a:t>
            </a:r>
          </a:p>
          <a:p>
            <a:endParaRPr lang="tr-TR" sz="700" dirty="0">
              <a:latin typeface="+mn-lt"/>
            </a:endParaRPr>
          </a:p>
          <a:p>
            <a:r>
              <a:rPr lang="tr-TR" sz="2000" dirty="0">
                <a:latin typeface="+mn-lt"/>
              </a:rPr>
              <a:t>Nikotin bağımlılığı dünyadaki en yaygın bağımlılıktır.</a:t>
            </a:r>
          </a:p>
        </p:txBody>
      </p:sp>
    </p:spTree>
    <p:extLst>
      <p:ext uri="{BB962C8B-B14F-4D97-AF65-F5344CB8AC3E}">
        <p14:creationId xmlns:p14="http://schemas.microsoft.com/office/powerpoint/2010/main" val="6759107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1500"/>
                                        <p:tgtEl>
                                          <p:spTgt spid="3">
                                            <p:txEl>
                                              <p:pRg st="0" end="0"/>
                                            </p:txEl>
                                          </p:spTgt>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1500"/>
                                        <p:tgtEl>
                                          <p:spTgt spid="3">
                                            <p:txEl>
                                              <p:pRg st="2" end="2"/>
                                            </p:txEl>
                                          </p:spTgt>
                                        </p:tgtEl>
                                      </p:cBhvr>
                                    </p:animEffect>
                                  </p:childTnLst>
                                </p:cTn>
                              </p:par>
                            </p:childTnLst>
                          </p:cTn>
                        </p:par>
                        <p:par>
                          <p:cTn id="16" fill="hold">
                            <p:stCondLst>
                              <p:cond delay="3500"/>
                            </p:stCondLst>
                            <p:childTnLst>
                              <p:par>
                                <p:cTn id="17" presetID="18" presetClass="entr" presetSubtype="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Right)">
                                      <p:cBhvr>
                                        <p:cTn id="19"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Tütün ve 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9784144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1384995"/>
          </a:xfrm>
          <a:prstGeom prst="rect">
            <a:avLst/>
          </a:prstGeom>
          <a:noFill/>
        </p:spPr>
        <p:txBody>
          <a:bodyPr wrap="square" rtlCol="0">
            <a:spAutoFit/>
          </a:bodyPr>
          <a:lstStyle/>
          <a:p>
            <a:r>
              <a:rPr lang="tr-TR" sz="4200" dirty="0" smtClean="0">
                <a:solidFill>
                  <a:srgbClr val="FF0000"/>
                </a:solidFill>
                <a:latin typeface="+mn-lt"/>
              </a:rPr>
              <a:t>Tütün ve Nikotinin Zararları Nelerdir?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467544" y="1484784"/>
            <a:ext cx="8325691" cy="954107"/>
          </a:xfrm>
          <a:prstGeom prst="rect">
            <a:avLst/>
          </a:prstGeom>
        </p:spPr>
        <p:txBody>
          <a:bodyPr wrap="square">
            <a:spAutoFit/>
          </a:bodyPr>
          <a:lstStyle/>
          <a:p>
            <a:pPr algn="ctr"/>
            <a:r>
              <a:rPr lang="tr-TR" sz="2800" b="1" dirty="0">
                <a:latin typeface="+mn-lt"/>
              </a:rPr>
              <a:t>Küçük yaşta nikotin kullanmaya başlayan kişilerin fiziksel gelişimi geriler</a:t>
            </a:r>
            <a:r>
              <a:rPr lang="tr-TR" sz="2800" b="1" dirty="0" smtClean="0">
                <a:latin typeface="+mn-lt"/>
              </a:rPr>
              <a:t>.</a:t>
            </a:r>
            <a:endParaRPr lang="tr-TR" sz="2800" b="1" dirty="0">
              <a:latin typeface="+mn-lt"/>
            </a:endParaRPr>
          </a:p>
        </p:txBody>
      </p:sp>
      <p:sp>
        <p:nvSpPr>
          <p:cNvPr id="4" name="Dikdörtgen 3"/>
          <p:cNvSpPr/>
          <p:nvPr/>
        </p:nvSpPr>
        <p:spPr>
          <a:xfrm>
            <a:off x="712282" y="2686267"/>
            <a:ext cx="1948278" cy="523220"/>
          </a:xfrm>
          <a:prstGeom prst="rect">
            <a:avLst/>
          </a:prstGeom>
        </p:spPr>
        <p:txBody>
          <a:bodyPr wrap="square">
            <a:spAutoFit/>
          </a:bodyPr>
          <a:lstStyle/>
          <a:p>
            <a:r>
              <a:rPr lang="tr-TR" sz="2800" dirty="0" smtClean="0">
                <a:latin typeface="+mn-lt"/>
              </a:rPr>
              <a:t>nefes darlığı</a:t>
            </a:r>
            <a:endParaRPr lang="tr-TR" sz="2800" dirty="0">
              <a:latin typeface="+mn-lt"/>
            </a:endParaRPr>
          </a:p>
        </p:txBody>
      </p:sp>
      <p:sp>
        <p:nvSpPr>
          <p:cNvPr id="5" name="Dikdörtgen 4"/>
          <p:cNvSpPr/>
          <p:nvPr/>
        </p:nvSpPr>
        <p:spPr>
          <a:xfrm>
            <a:off x="7102268" y="6351711"/>
            <a:ext cx="1430172" cy="461665"/>
          </a:xfrm>
          <a:prstGeom prst="rect">
            <a:avLst/>
          </a:prstGeom>
        </p:spPr>
        <p:txBody>
          <a:bodyPr wrap="square">
            <a:spAutoFit/>
          </a:bodyPr>
          <a:lstStyle/>
          <a:p>
            <a:r>
              <a:rPr lang="tr-TR" sz="2400" dirty="0">
                <a:latin typeface="+mn-lt"/>
              </a:rPr>
              <a:t>kalp </a:t>
            </a:r>
            <a:r>
              <a:rPr lang="tr-TR" sz="2400" dirty="0" smtClean="0">
                <a:latin typeface="+mn-lt"/>
              </a:rPr>
              <a:t>krizi</a:t>
            </a:r>
            <a:endParaRPr lang="tr-TR" sz="2400" dirty="0">
              <a:latin typeface="+mn-lt"/>
            </a:endParaRPr>
          </a:p>
        </p:txBody>
      </p:sp>
      <p:sp>
        <p:nvSpPr>
          <p:cNvPr id="8" name="Dikdörtgen 7"/>
          <p:cNvSpPr/>
          <p:nvPr/>
        </p:nvSpPr>
        <p:spPr>
          <a:xfrm>
            <a:off x="4214766" y="5357094"/>
            <a:ext cx="648072" cy="369332"/>
          </a:xfrm>
          <a:prstGeom prst="rect">
            <a:avLst/>
          </a:prstGeom>
        </p:spPr>
        <p:txBody>
          <a:bodyPr wrap="square">
            <a:spAutoFit/>
          </a:bodyPr>
          <a:lstStyle/>
          <a:p>
            <a:r>
              <a:rPr lang="tr-TR" dirty="0" smtClean="0">
                <a:latin typeface="+mn-lt"/>
              </a:rPr>
              <a:t>felç</a:t>
            </a:r>
            <a:endParaRPr lang="tr-TR" dirty="0">
              <a:latin typeface="+mn-lt"/>
            </a:endParaRPr>
          </a:p>
        </p:txBody>
      </p:sp>
      <p:sp>
        <p:nvSpPr>
          <p:cNvPr id="9" name="Dikdörtgen 8"/>
          <p:cNvSpPr/>
          <p:nvPr/>
        </p:nvSpPr>
        <p:spPr>
          <a:xfrm>
            <a:off x="467544" y="4023020"/>
            <a:ext cx="1134148" cy="523220"/>
          </a:xfrm>
          <a:prstGeom prst="rect">
            <a:avLst/>
          </a:prstGeom>
        </p:spPr>
        <p:txBody>
          <a:bodyPr wrap="square">
            <a:spAutoFit/>
          </a:bodyPr>
          <a:lstStyle/>
          <a:p>
            <a:r>
              <a:rPr lang="tr-TR" sz="2800" dirty="0" smtClean="0">
                <a:latin typeface="+mn-lt"/>
              </a:rPr>
              <a:t>astım</a:t>
            </a:r>
            <a:endParaRPr lang="tr-TR" sz="2800" dirty="0">
              <a:latin typeface="+mn-lt"/>
            </a:endParaRPr>
          </a:p>
        </p:txBody>
      </p:sp>
      <p:sp>
        <p:nvSpPr>
          <p:cNvPr id="10" name="Dikdörtgen 9"/>
          <p:cNvSpPr/>
          <p:nvPr/>
        </p:nvSpPr>
        <p:spPr>
          <a:xfrm>
            <a:off x="3455368" y="6269457"/>
            <a:ext cx="1008112" cy="369332"/>
          </a:xfrm>
          <a:prstGeom prst="rect">
            <a:avLst/>
          </a:prstGeom>
        </p:spPr>
        <p:txBody>
          <a:bodyPr wrap="square">
            <a:spAutoFit/>
          </a:bodyPr>
          <a:lstStyle/>
          <a:p>
            <a:r>
              <a:rPr lang="tr-TR" dirty="0" smtClean="0">
                <a:latin typeface="+mn-lt"/>
              </a:rPr>
              <a:t>zatürre</a:t>
            </a:r>
            <a:endParaRPr lang="tr-TR" dirty="0">
              <a:latin typeface="+mn-lt"/>
            </a:endParaRPr>
          </a:p>
        </p:txBody>
      </p:sp>
      <p:sp>
        <p:nvSpPr>
          <p:cNvPr id="11" name="Dikdörtgen 10"/>
          <p:cNvSpPr/>
          <p:nvPr/>
        </p:nvSpPr>
        <p:spPr>
          <a:xfrm>
            <a:off x="467544" y="5982379"/>
            <a:ext cx="2520280" cy="584775"/>
          </a:xfrm>
          <a:prstGeom prst="rect">
            <a:avLst/>
          </a:prstGeom>
        </p:spPr>
        <p:txBody>
          <a:bodyPr wrap="square">
            <a:spAutoFit/>
          </a:bodyPr>
          <a:lstStyle/>
          <a:p>
            <a:r>
              <a:rPr lang="tr-TR" sz="3200" dirty="0">
                <a:latin typeface="+mn-lt"/>
              </a:rPr>
              <a:t>kronik </a:t>
            </a:r>
            <a:r>
              <a:rPr lang="tr-TR" sz="3200" dirty="0" smtClean="0">
                <a:latin typeface="+mn-lt"/>
              </a:rPr>
              <a:t>bronşit</a:t>
            </a:r>
            <a:endParaRPr lang="tr-TR" sz="3200" dirty="0">
              <a:latin typeface="+mn-lt"/>
            </a:endParaRPr>
          </a:p>
        </p:txBody>
      </p:sp>
      <p:sp>
        <p:nvSpPr>
          <p:cNvPr id="12" name="Dikdörtgen 11"/>
          <p:cNvSpPr/>
          <p:nvPr/>
        </p:nvSpPr>
        <p:spPr>
          <a:xfrm>
            <a:off x="3871266" y="2981334"/>
            <a:ext cx="4887420" cy="400110"/>
          </a:xfrm>
          <a:prstGeom prst="rect">
            <a:avLst/>
          </a:prstGeom>
        </p:spPr>
        <p:txBody>
          <a:bodyPr wrap="square">
            <a:spAutoFit/>
          </a:bodyPr>
          <a:lstStyle/>
          <a:p>
            <a:r>
              <a:rPr lang="tr-TR" sz="2000" dirty="0">
                <a:latin typeface="+mn-lt"/>
              </a:rPr>
              <a:t>dişlerde sarı ya da siyah lekelerin </a:t>
            </a:r>
            <a:r>
              <a:rPr lang="tr-TR" sz="2000" dirty="0" smtClean="0">
                <a:latin typeface="+mn-lt"/>
              </a:rPr>
              <a:t>oluşması</a:t>
            </a:r>
            <a:endParaRPr lang="tr-TR" sz="2000" dirty="0">
              <a:latin typeface="+mn-lt"/>
            </a:endParaRPr>
          </a:p>
        </p:txBody>
      </p:sp>
      <p:sp>
        <p:nvSpPr>
          <p:cNvPr id="13" name="Dikdörtgen 12"/>
          <p:cNvSpPr/>
          <p:nvPr/>
        </p:nvSpPr>
        <p:spPr>
          <a:xfrm>
            <a:off x="5301562" y="5838570"/>
            <a:ext cx="1969871" cy="430887"/>
          </a:xfrm>
          <a:prstGeom prst="rect">
            <a:avLst/>
          </a:prstGeom>
        </p:spPr>
        <p:txBody>
          <a:bodyPr wrap="square">
            <a:spAutoFit/>
          </a:bodyPr>
          <a:lstStyle/>
          <a:p>
            <a:r>
              <a:rPr lang="tr-TR" sz="2200" dirty="0">
                <a:latin typeface="+mn-lt"/>
              </a:rPr>
              <a:t>cildin </a:t>
            </a:r>
            <a:r>
              <a:rPr lang="tr-TR" sz="2200" dirty="0" smtClean="0">
                <a:latin typeface="+mn-lt"/>
              </a:rPr>
              <a:t>kırışması</a:t>
            </a:r>
            <a:endParaRPr lang="tr-TR" sz="2200" dirty="0">
              <a:latin typeface="+mn-lt"/>
            </a:endParaRPr>
          </a:p>
        </p:txBody>
      </p:sp>
      <p:sp>
        <p:nvSpPr>
          <p:cNvPr id="14" name="Dikdörtgen 13"/>
          <p:cNvSpPr/>
          <p:nvPr/>
        </p:nvSpPr>
        <p:spPr>
          <a:xfrm>
            <a:off x="3175001" y="4438128"/>
            <a:ext cx="5636132" cy="553998"/>
          </a:xfrm>
          <a:prstGeom prst="rect">
            <a:avLst/>
          </a:prstGeom>
        </p:spPr>
        <p:txBody>
          <a:bodyPr wrap="square">
            <a:spAutoFit/>
          </a:bodyPr>
          <a:lstStyle/>
          <a:p>
            <a:r>
              <a:rPr lang="tr-TR" sz="3000" dirty="0">
                <a:latin typeface="+mn-lt"/>
              </a:rPr>
              <a:t>kemiklerde kırılma riskinin </a:t>
            </a:r>
            <a:r>
              <a:rPr lang="tr-TR" sz="3000" dirty="0" smtClean="0">
                <a:latin typeface="+mn-lt"/>
              </a:rPr>
              <a:t>artması</a:t>
            </a:r>
            <a:endParaRPr lang="tr-TR" sz="3000" dirty="0">
              <a:latin typeface="+mn-lt"/>
            </a:endParaRPr>
          </a:p>
        </p:txBody>
      </p:sp>
      <p:sp>
        <p:nvSpPr>
          <p:cNvPr id="15" name="Dikdörtgen 14"/>
          <p:cNvSpPr/>
          <p:nvPr/>
        </p:nvSpPr>
        <p:spPr>
          <a:xfrm>
            <a:off x="1206580" y="4911551"/>
            <a:ext cx="1925260" cy="461665"/>
          </a:xfrm>
          <a:prstGeom prst="rect">
            <a:avLst/>
          </a:prstGeom>
        </p:spPr>
        <p:txBody>
          <a:bodyPr wrap="square">
            <a:spAutoFit/>
          </a:bodyPr>
          <a:lstStyle/>
          <a:p>
            <a:r>
              <a:rPr lang="tr-TR" sz="2400" dirty="0">
                <a:latin typeface="+mn-lt"/>
              </a:rPr>
              <a:t>saç </a:t>
            </a:r>
            <a:r>
              <a:rPr lang="tr-TR" sz="2400" dirty="0" smtClean="0">
                <a:latin typeface="+mn-lt"/>
              </a:rPr>
              <a:t>dökülmesi</a:t>
            </a:r>
            <a:endParaRPr lang="tr-TR" sz="2400" dirty="0">
              <a:latin typeface="+mn-lt"/>
            </a:endParaRPr>
          </a:p>
        </p:txBody>
      </p:sp>
      <p:sp>
        <p:nvSpPr>
          <p:cNvPr id="16" name="Dikdörtgen 15"/>
          <p:cNvSpPr/>
          <p:nvPr/>
        </p:nvSpPr>
        <p:spPr>
          <a:xfrm>
            <a:off x="2133830" y="3687591"/>
            <a:ext cx="2190151" cy="461665"/>
          </a:xfrm>
          <a:prstGeom prst="rect">
            <a:avLst/>
          </a:prstGeom>
        </p:spPr>
        <p:txBody>
          <a:bodyPr wrap="none">
            <a:spAutoFit/>
          </a:bodyPr>
          <a:lstStyle/>
          <a:p>
            <a:r>
              <a:rPr lang="tr-TR" sz="2400" dirty="0">
                <a:latin typeface="+mn-lt"/>
              </a:rPr>
              <a:t>tırnak sararması</a:t>
            </a:r>
          </a:p>
        </p:txBody>
      </p:sp>
    </p:spTree>
    <p:extLst>
      <p:ext uri="{BB962C8B-B14F-4D97-AF65-F5344CB8AC3E}">
        <p14:creationId xmlns:p14="http://schemas.microsoft.com/office/powerpoint/2010/main" val="27492034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par>
                          <p:cTn id="36" fill="hold">
                            <p:stCondLst>
                              <p:cond delay="8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childTnLst>
                                </p:cTn>
                              </p:par>
                            </p:childTnLst>
                          </p:cTn>
                        </p:par>
                        <p:par>
                          <p:cTn id="40" fill="hold">
                            <p:stCondLst>
                              <p:cond delay="95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par>
                          <p:cTn id="44" fill="hold">
                            <p:stCondLst>
                              <p:cond delay="105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par>
                          <p:cTn id="48" fill="hold">
                            <p:stCondLst>
                              <p:cond delay="11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childTnLst>
                          </p:cTn>
                        </p:par>
                        <p:par>
                          <p:cTn id="52" fill="hold">
                            <p:stCondLst>
                              <p:cond delay="12500"/>
                            </p:stCondLst>
                            <p:childTnLst>
                              <p:par>
                                <p:cTn id="53" presetID="10"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5422</TotalTime>
  <Words>1367</Words>
  <Application>Microsoft Office PowerPoint</Application>
  <PresentationFormat>Ekran Gösterisi (4:3)</PresentationFormat>
  <Paragraphs>241</Paragraphs>
  <Slides>21</Slides>
  <Notes>21</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tutun bagimliligi_ilkokul</dc:title>
  <dc:creator>Mustafa; Hatice; Alpaslan; EDAM</dc:creator>
  <dc:description>Bu sunu Yeşilay tarafından ilkokul çağı öğrencilere ve çocuklara yönelik hazırlanmış aşağıdaki kitapçıktan yararlanılarak oluşturulmuştur:_x000d_
Yeşilcan’la Temiz Hava, Yasemin Kahriman (öykü), Zeynep Alp (bilgilendirici metin), Hatice Esra Sarıkaya (etkinlikler), 2014, İstanbul, Yeşilay TBM Alan Kitaplığı Dizisi No: 14.</dc:description>
  <cp:lastModifiedBy>Proje</cp:lastModifiedBy>
  <cp:revision>1483</cp:revision>
  <dcterms:created xsi:type="dcterms:W3CDTF">2010-12-23T09:12:01Z</dcterms:created>
  <dcterms:modified xsi:type="dcterms:W3CDTF">2015-01-21T08:22:14Z</dcterms:modified>
</cp:coreProperties>
</file>